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440" r:id="rId2"/>
    <p:sldId id="382" r:id="rId3"/>
    <p:sldId id="328" r:id="rId4"/>
    <p:sldId id="393" r:id="rId5"/>
    <p:sldId id="331" r:id="rId6"/>
    <p:sldId id="370" r:id="rId7"/>
    <p:sldId id="336" r:id="rId8"/>
    <p:sldId id="435" r:id="rId9"/>
    <p:sldId id="436" r:id="rId10"/>
    <p:sldId id="386" r:id="rId11"/>
    <p:sldId id="582" r:id="rId12"/>
    <p:sldId id="583" r:id="rId13"/>
    <p:sldId id="437" r:id="rId14"/>
    <p:sldId id="396" r:id="rId15"/>
    <p:sldId id="358" r:id="rId16"/>
    <p:sldId id="381" r:id="rId17"/>
    <p:sldId id="368" r:id="rId18"/>
    <p:sldId id="367" r:id="rId19"/>
    <p:sldId id="359" r:id="rId20"/>
    <p:sldId id="360" r:id="rId21"/>
    <p:sldId id="361" r:id="rId22"/>
    <p:sldId id="356" r:id="rId23"/>
    <p:sldId id="371" r:id="rId24"/>
    <p:sldId id="362" r:id="rId25"/>
    <p:sldId id="584" r:id="rId26"/>
    <p:sldId id="438" r:id="rId27"/>
    <p:sldId id="363" r:id="rId28"/>
    <p:sldId id="365" r:id="rId29"/>
    <p:sldId id="355" r:id="rId30"/>
    <p:sldId id="372" r:id="rId31"/>
    <p:sldId id="379" r:id="rId32"/>
    <p:sldId id="373" r:id="rId33"/>
    <p:sldId id="374" r:id="rId34"/>
  </p:sldIdLst>
  <p:sldSz cx="9144000" cy="6858000" type="screen4x3"/>
  <p:notesSz cx="7099300" cy="10234613"/>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ophe" initials="C" lastIdx="2" clrIdx="0"/>
  <p:cmAuthor id="1" name="Henderickx Erik" initials="H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78" autoAdjust="0"/>
    <p:restoredTop sz="78592" autoAdjust="0"/>
  </p:normalViewPr>
  <p:slideViewPr>
    <p:cSldViewPr>
      <p:cViewPr varScale="1">
        <p:scale>
          <a:sx n="95" d="100"/>
          <a:sy n="95" d="100"/>
        </p:scale>
        <p:origin x="2608" y="192"/>
      </p:cViewPr>
      <p:guideLst>
        <p:guide orient="horz" pos="2160"/>
        <p:guide pos="2880"/>
      </p:guideLst>
    </p:cSldViewPr>
  </p:slideViewPr>
  <p:outlineViewPr>
    <p:cViewPr>
      <p:scale>
        <a:sx n="33" d="100"/>
        <a:sy n="33" d="100"/>
      </p:scale>
      <p:origin x="0" y="12498"/>
    </p:cViewPr>
  </p:outlineViewPr>
  <p:notesTextViewPr>
    <p:cViewPr>
      <p:scale>
        <a:sx n="100" d="100"/>
        <a:sy n="100" d="100"/>
      </p:scale>
      <p:origin x="0" y="0"/>
    </p:cViewPr>
  </p:notesTextViewPr>
  <p:sorterViewPr>
    <p:cViewPr>
      <p:scale>
        <a:sx n="66" d="100"/>
        <a:sy n="66" d="100"/>
      </p:scale>
      <p:origin x="0" y="0"/>
    </p:cViewPr>
  </p:sorterViewPr>
  <p:notesViewPr>
    <p:cSldViewPr>
      <p:cViewPr>
        <p:scale>
          <a:sx n="81" d="100"/>
          <a:sy n="81" d="100"/>
        </p:scale>
        <p:origin x="5880" y="91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1"/>
            <a:ext cx="3077137" cy="511731"/>
          </a:xfrm>
          <a:prstGeom prst="rect">
            <a:avLst/>
          </a:prstGeom>
        </p:spPr>
        <p:txBody>
          <a:bodyPr vert="horz" lIns="95063" tIns="47532" rIns="95063" bIns="47532" rtlCol="0"/>
          <a:lstStyle>
            <a:lvl1pPr algn="l">
              <a:defRPr sz="1200"/>
            </a:lvl1pPr>
          </a:lstStyle>
          <a:p>
            <a:endParaRPr lang="nl-BE"/>
          </a:p>
        </p:txBody>
      </p:sp>
      <p:sp>
        <p:nvSpPr>
          <p:cNvPr id="3" name="Tijdelijke aanduiding voor datum 2"/>
          <p:cNvSpPr>
            <a:spLocks noGrp="1"/>
          </p:cNvSpPr>
          <p:nvPr>
            <p:ph type="dt" sz="quarter" idx="1"/>
          </p:nvPr>
        </p:nvSpPr>
        <p:spPr>
          <a:xfrm>
            <a:off x="4020507" y="1"/>
            <a:ext cx="3077137" cy="511731"/>
          </a:xfrm>
          <a:prstGeom prst="rect">
            <a:avLst/>
          </a:prstGeom>
        </p:spPr>
        <p:txBody>
          <a:bodyPr vert="horz" lIns="95063" tIns="47532" rIns="95063" bIns="47532" rtlCol="0"/>
          <a:lstStyle>
            <a:lvl1pPr algn="r">
              <a:defRPr sz="1200"/>
            </a:lvl1pPr>
          </a:lstStyle>
          <a:p>
            <a:fld id="{194F2329-7DF1-4763-836F-DC1D3D9AF91D}" type="datetimeFigureOut">
              <a:rPr lang="nl-BE" smtClean="0"/>
              <a:pPr/>
              <a:t>21/02/2021</a:t>
            </a:fld>
            <a:endParaRPr lang="nl-BE"/>
          </a:p>
        </p:txBody>
      </p:sp>
      <p:sp>
        <p:nvSpPr>
          <p:cNvPr id="4" name="Tijdelijke aanduiding voor voettekst 3"/>
          <p:cNvSpPr>
            <a:spLocks noGrp="1"/>
          </p:cNvSpPr>
          <p:nvPr>
            <p:ph type="ftr" sz="quarter" idx="2"/>
          </p:nvPr>
        </p:nvSpPr>
        <p:spPr>
          <a:xfrm>
            <a:off x="0" y="9721239"/>
            <a:ext cx="3077137" cy="511731"/>
          </a:xfrm>
          <a:prstGeom prst="rect">
            <a:avLst/>
          </a:prstGeom>
        </p:spPr>
        <p:txBody>
          <a:bodyPr vert="horz" lIns="95063" tIns="47532" rIns="95063" bIns="47532"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4020507" y="9721239"/>
            <a:ext cx="3077137" cy="511731"/>
          </a:xfrm>
          <a:prstGeom prst="rect">
            <a:avLst/>
          </a:prstGeom>
        </p:spPr>
        <p:txBody>
          <a:bodyPr vert="horz" lIns="95063" tIns="47532" rIns="95063" bIns="47532" rtlCol="0" anchor="b"/>
          <a:lstStyle>
            <a:lvl1pPr algn="r">
              <a:defRPr sz="1200"/>
            </a:lvl1pPr>
          </a:lstStyle>
          <a:p>
            <a:fld id="{EFA3D702-2817-424E-A0A8-1F60691F2DB4}" type="slidenum">
              <a:rPr lang="nl-BE" smtClean="0"/>
              <a:pPr/>
              <a:t>‹nr.›</a:t>
            </a:fld>
            <a:endParaRPr lang="nl-BE"/>
          </a:p>
        </p:txBody>
      </p:sp>
    </p:spTree>
    <p:extLst>
      <p:ext uri="{BB962C8B-B14F-4D97-AF65-F5344CB8AC3E}">
        <p14:creationId xmlns:p14="http://schemas.microsoft.com/office/powerpoint/2010/main" val="2795834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3"/>
            <a:ext cx="3076575" cy="511175"/>
          </a:xfrm>
          <a:prstGeom prst="rect">
            <a:avLst/>
          </a:prstGeom>
        </p:spPr>
        <p:txBody>
          <a:bodyPr vert="horz" lIns="91421" tIns="45711" rIns="91421" bIns="45711" rtlCol="0"/>
          <a:lstStyle>
            <a:lvl1pPr algn="l">
              <a:defRPr sz="1100"/>
            </a:lvl1pPr>
          </a:lstStyle>
          <a:p>
            <a:endParaRPr lang="nl-BE"/>
          </a:p>
        </p:txBody>
      </p:sp>
      <p:sp>
        <p:nvSpPr>
          <p:cNvPr id="3" name="Tijdelijke aanduiding voor datum 2"/>
          <p:cNvSpPr>
            <a:spLocks noGrp="1"/>
          </p:cNvSpPr>
          <p:nvPr>
            <p:ph type="dt" idx="1"/>
          </p:nvPr>
        </p:nvSpPr>
        <p:spPr>
          <a:xfrm>
            <a:off x="4021140" y="3"/>
            <a:ext cx="3076575" cy="511175"/>
          </a:xfrm>
          <a:prstGeom prst="rect">
            <a:avLst/>
          </a:prstGeom>
        </p:spPr>
        <p:txBody>
          <a:bodyPr vert="horz" lIns="91421" tIns="45711" rIns="91421" bIns="45711" rtlCol="0"/>
          <a:lstStyle>
            <a:lvl1pPr algn="r">
              <a:defRPr sz="1100"/>
            </a:lvl1pPr>
          </a:lstStyle>
          <a:p>
            <a:fld id="{BE8CBE8E-5DF9-480D-82C7-D3BCD210F163}" type="datetimeFigureOut">
              <a:rPr lang="nl-BE" smtClean="0"/>
              <a:pPr/>
              <a:t>21/02/2021</a:t>
            </a:fld>
            <a:endParaRPr lang="nl-BE"/>
          </a:p>
        </p:txBody>
      </p:sp>
      <p:sp>
        <p:nvSpPr>
          <p:cNvPr id="4" name="Tijdelijke aanduiding voor dia-afbeelding 3"/>
          <p:cNvSpPr>
            <a:spLocks noGrp="1" noRot="1" noChangeAspect="1"/>
          </p:cNvSpPr>
          <p:nvPr>
            <p:ph type="sldImg" idx="2"/>
          </p:nvPr>
        </p:nvSpPr>
        <p:spPr>
          <a:xfrm>
            <a:off x="992188" y="769938"/>
            <a:ext cx="5114925" cy="3835400"/>
          </a:xfrm>
          <a:prstGeom prst="rect">
            <a:avLst/>
          </a:prstGeom>
          <a:noFill/>
          <a:ln w="12700">
            <a:solidFill>
              <a:prstClr val="black"/>
            </a:solidFill>
          </a:ln>
        </p:spPr>
        <p:txBody>
          <a:bodyPr vert="horz" lIns="91421" tIns="45711" rIns="91421" bIns="45711" rtlCol="0" anchor="ctr"/>
          <a:lstStyle/>
          <a:p>
            <a:endParaRPr lang="nl-BE"/>
          </a:p>
        </p:txBody>
      </p:sp>
      <p:sp>
        <p:nvSpPr>
          <p:cNvPr id="5" name="Tijdelijke aanduiding voor notities 4"/>
          <p:cNvSpPr>
            <a:spLocks noGrp="1"/>
          </p:cNvSpPr>
          <p:nvPr>
            <p:ph type="body" sz="quarter" idx="3"/>
          </p:nvPr>
        </p:nvSpPr>
        <p:spPr>
          <a:xfrm>
            <a:off x="709614" y="4860927"/>
            <a:ext cx="5680075" cy="4605338"/>
          </a:xfrm>
          <a:prstGeom prst="rect">
            <a:avLst/>
          </a:prstGeom>
        </p:spPr>
        <p:txBody>
          <a:bodyPr vert="horz" lIns="91421" tIns="45711" rIns="91421" bIns="45711"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1" y="9721852"/>
            <a:ext cx="3076575" cy="511175"/>
          </a:xfrm>
          <a:prstGeom prst="rect">
            <a:avLst/>
          </a:prstGeom>
        </p:spPr>
        <p:txBody>
          <a:bodyPr vert="horz" lIns="91421" tIns="45711" rIns="91421" bIns="45711" rtlCol="0" anchor="b"/>
          <a:lstStyle>
            <a:lvl1pPr algn="l">
              <a:defRPr sz="1100"/>
            </a:lvl1pPr>
          </a:lstStyle>
          <a:p>
            <a:endParaRPr lang="nl-BE"/>
          </a:p>
        </p:txBody>
      </p:sp>
      <p:sp>
        <p:nvSpPr>
          <p:cNvPr id="7" name="Tijdelijke aanduiding voor dianummer 6"/>
          <p:cNvSpPr>
            <a:spLocks noGrp="1"/>
          </p:cNvSpPr>
          <p:nvPr>
            <p:ph type="sldNum" sz="quarter" idx="5"/>
          </p:nvPr>
        </p:nvSpPr>
        <p:spPr>
          <a:xfrm>
            <a:off x="4021140" y="9721852"/>
            <a:ext cx="3076575" cy="511175"/>
          </a:xfrm>
          <a:prstGeom prst="rect">
            <a:avLst/>
          </a:prstGeom>
        </p:spPr>
        <p:txBody>
          <a:bodyPr vert="horz" lIns="91421" tIns="45711" rIns="91421" bIns="45711" rtlCol="0" anchor="b"/>
          <a:lstStyle>
            <a:lvl1pPr algn="r">
              <a:defRPr sz="1100"/>
            </a:lvl1pPr>
          </a:lstStyle>
          <a:p>
            <a:fld id="{88F1E5F0-7F30-44D4-9446-640412DD625B}" type="slidenum">
              <a:rPr lang="nl-BE" smtClean="0"/>
              <a:pPr/>
              <a:t>‹nr.›</a:t>
            </a:fld>
            <a:endParaRPr lang="nl-BE"/>
          </a:p>
        </p:txBody>
      </p:sp>
    </p:spTree>
    <p:extLst>
      <p:ext uri="{BB962C8B-B14F-4D97-AF65-F5344CB8AC3E}">
        <p14:creationId xmlns:p14="http://schemas.microsoft.com/office/powerpoint/2010/main" val="279039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lvl="2">
              <a:buFont typeface="Wingdings"/>
              <a:buChar char="à"/>
            </a:pPr>
            <a:r>
              <a:rPr lang="nl-BE" baseline="0" dirty="0">
                <a:sym typeface="Wingdings" pitchFamily="2" charset="2"/>
              </a:rPr>
              <a:t> Poll Les 1</a:t>
            </a:r>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1</a:t>
            </a:fld>
            <a:endParaRPr lang="nl-BE"/>
          </a:p>
        </p:txBody>
      </p:sp>
    </p:spTree>
    <p:extLst>
      <p:ext uri="{BB962C8B-B14F-4D97-AF65-F5344CB8AC3E}">
        <p14:creationId xmlns:p14="http://schemas.microsoft.com/office/powerpoint/2010/main" val="423443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10</a:t>
            </a:fld>
            <a:endParaRPr lang="nl-BE"/>
          </a:p>
        </p:txBody>
      </p:sp>
    </p:spTree>
    <p:extLst>
      <p:ext uri="{BB962C8B-B14F-4D97-AF65-F5344CB8AC3E}">
        <p14:creationId xmlns:p14="http://schemas.microsoft.com/office/powerpoint/2010/main" val="2860109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F7F10B0-0B12-46C3-B026-D738B4298CF1}" type="slidenum">
              <a:rPr lang="nl-BE" smtClean="0"/>
              <a:t>11</a:t>
            </a:fld>
            <a:endParaRPr lang="nl-BE"/>
          </a:p>
        </p:txBody>
      </p:sp>
    </p:spTree>
    <p:extLst>
      <p:ext uri="{BB962C8B-B14F-4D97-AF65-F5344CB8AC3E}">
        <p14:creationId xmlns:p14="http://schemas.microsoft.com/office/powerpoint/2010/main" val="94348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F7F10B0-0B12-46C3-B026-D738B4298CF1}" type="slidenum">
              <a:rPr lang="nl-BE" smtClean="0"/>
              <a:t>12</a:t>
            </a:fld>
            <a:endParaRPr lang="nl-BE"/>
          </a:p>
        </p:txBody>
      </p:sp>
    </p:spTree>
    <p:extLst>
      <p:ext uri="{BB962C8B-B14F-4D97-AF65-F5344CB8AC3E}">
        <p14:creationId xmlns:p14="http://schemas.microsoft.com/office/powerpoint/2010/main" val="368143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marL="0" marR="0" indent="0" algn="l" defTabSz="914400" rtl="0" eaLnBrk="1" fontAlgn="auto" latinLnBrk="0" hangingPunct="1">
              <a:lnSpc>
                <a:spcPct val="90000"/>
              </a:lnSpc>
              <a:spcBef>
                <a:spcPts val="0"/>
              </a:spcBef>
              <a:spcAft>
                <a:spcPts val="0"/>
              </a:spcAft>
              <a:buClrTx/>
              <a:buSzTx/>
              <a:buFont typeface="Wingdings"/>
              <a:buChar char="à"/>
              <a:tabLst/>
              <a:defRPr/>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13</a:t>
            </a:fld>
            <a:endParaRPr lang="nl-BE"/>
          </a:p>
        </p:txBody>
      </p:sp>
    </p:spTree>
    <p:extLst>
      <p:ext uri="{BB962C8B-B14F-4D97-AF65-F5344CB8AC3E}">
        <p14:creationId xmlns:p14="http://schemas.microsoft.com/office/powerpoint/2010/main" val="42345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marL="0" marR="0" indent="0" algn="l" defTabSz="914400" rtl="0" eaLnBrk="1" fontAlgn="auto" latinLnBrk="0" hangingPunct="1">
              <a:lnSpc>
                <a:spcPct val="90000"/>
              </a:lnSpc>
              <a:spcBef>
                <a:spcPts val="0"/>
              </a:spcBef>
              <a:spcAft>
                <a:spcPts val="0"/>
              </a:spcAft>
              <a:buClrTx/>
              <a:buSzTx/>
              <a:buFont typeface="Wingdings"/>
              <a:buChar char="à"/>
              <a:tabLst/>
              <a:defRPr/>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14</a:t>
            </a:fld>
            <a:endParaRPr lang="nl-BE"/>
          </a:p>
        </p:txBody>
      </p:sp>
    </p:spTree>
    <p:extLst>
      <p:ext uri="{BB962C8B-B14F-4D97-AF65-F5344CB8AC3E}">
        <p14:creationId xmlns:p14="http://schemas.microsoft.com/office/powerpoint/2010/main" val="17627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344361" y="4861445"/>
            <a:ext cx="6485120" cy="5176821"/>
          </a:xfrm>
        </p:spPr>
        <p:txBody>
          <a:bodyPr>
            <a:noAutofit/>
          </a:bodyPr>
          <a:lstStyle/>
          <a:p>
            <a:pPr>
              <a:lnSpc>
                <a:spcPct val="90000"/>
              </a:lnSpc>
            </a:pPr>
            <a:r>
              <a:rPr lang="nl-BE" dirty="0"/>
              <a:t>MODERNISERING</a:t>
            </a:r>
            <a:r>
              <a:rPr lang="nl-BE" baseline="0" dirty="0"/>
              <a:t> – TRANSITIE NAAR I-K = </a:t>
            </a:r>
            <a:r>
              <a:rPr lang="nl-BE" dirty="0"/>
              <a:t>Graduele overgang van ARBEID BINNEN huishouden (pre-industrieel) naar gespecialiseerde arbeidsorganisaties =</a:t>
            </a:r>
          </a:p>
          <a:p>
            <a:pPr>
              <a:lnSpc>
                <a:spcPct val="90000"/>
              </a:lnSpc>
            </a:pPr>
            <a:r>
              <a:rPr lang="nl-BE" dirty="0"/>
              <a:t>“</a:t>
            </a:r>
            <a:r>
              <a:rPr lang="nl-BE" b="1" dirty="0"/>
              <a:t>Transformatie van de interactiekaders</a:t>
            </a:r>
            <a:r>
              <a:rPr lang="nl-BE" dirty="0"/>
              <a:t>”:</a:t>
            </a:r>
          </a:p>
          <a:p>
            <a:pPr>
              <a:lnSpc>
                <a:spcPct val="90000"/>
              </a:lnSpc>
            </a:pPr>
            <a:endParaRPr lang="nl-BE" dirty="0"/>
          </a:p>
          <a:p>
            <a:pPr lvl="1">
              <a:lnSpc>
                <a:spcPct val="90000"/>
              </a:lnSpc>
            </a:pPr>
            <a:r>
              <a:rPr lang="nl-BE" dirty="0"/>
              <a:t>Interactiekader: verzameling van samenhangende rolrelaties:</a:t>
            </a:r>
          </a:p>
          <a:p>
            <a:pPr lvl="2">
              <a:lnSpc>
                <a:spcPct val="90000"/>
              </a:lnSpc>
            </a:pPr>
            <a:r>
              <a:rPr lang="nl-BE" dirty="0"/>
              <a:t>vb. gezin: vaderrol, rol van </a:t>
            </a:r>
            <a:r>
              <a:rPr lang="nl-BE" dirty="0" err="1"/>
              <a:t>echtgeno</a:t>
            </a:r>
            <a:r>
              <a:rPr lang="nl-BE" dirty="0"/>
              <a:t>(o)t(e), rol van kind, …</a:t>
            </a:r>
          </a:p>
          <a:p>
            <a:pPr lvl="1">
              <a:lnSpc>
                <a:spcPct val="90000"/>
              </a:lnSpc>
            </a:pPr>
            <a:r>
              <a:rPr lang="nl-BE" dirty="0"/>
              <a:t>Eenvoudige vormen: </a:t>
            </a:r>
            <a:r>
              <a:rPr lang="nl-BE" dirty="0">
                <a:sym typeface="Wingdings" pitchFamily="2" charset="2"/>
              </a:rPr>
              <a:t> </a:t>
            </a:r>
            <a:r>
              <a:rPr lang="nl-BE" dirty="0"/>
              <a:t>Gezin of vriendenkring;</a:t>
            </a:r>
          </a:p>
          <a:p>
            <a:pPr lvl="1">
              <a:lnSpc>
                <a:spcPct val="90000"/>
              </a:lnSpc>
            </a:pPr>
            <a:r>
              <a:rPr lang="nl-BE" dirty="0"/>
              <a:t>Grootschalige collectiviteiten: </a:t>
            </a:r>
            <a:r>
              <a:rPr lang="nl-BE" dirty="0">
                <a:sym typeface="Wingdings" pitchFamily="2" charset="2"/>
              </a:rPr>
              <a:t> </a:t>
            </a:r>
            <a:r>
              <a:rPr lang="nl-BE" dirty="0"/>
              <a:t>Multinational, “de financiële markten”;</a:t>
            </a:r>
          </a:p>
          <a:p>
            <a:pPr>
              <a:lnSpc>
                <a:spcPct val="90000"/>
              </a:lnSpc>
            </a:pPr>
            <a:endParaRPr lang="nl-BE" b="1" i="1" dirty="0"/>
          </a:p>
          <a:p>
            <a:pPr>
              <a:lnSpc>
                <a:spcPct val="90000"/>
              </a:lnSpc>
            </a:pPr>
            <a:r>
              <a:rPr lang="nl-BE" b="1" i="1" dirty="0"/>
              <a:t>Charles H. </a:t>
            </a:r>
            <a:r>
              <a:rPr lang="nl-BE" b="1" i="1" dirty="0" err="1"/>
              <a:t>Cooley</a:t>
            </a:r>
            <a:r>
              <a:rPr lang="nl-BE" dirty="0"/>
              <a:t>: Primair en Complexe/</a:t>
            </a:r>
            <a:r>
              <a:rPr lang="nl-BE" b="1" dirty="0"/>
              <a:t>formele</a:t>
            </a:r>
            <a:r>
              <a:rPr lang="nl-BE" dirty="0"/>
              <a:t> interactiekaders </a:t>
            </a:r>
            <a:r>
              <a:rPr lang="nl-BE" dirty="0">
                <a:sym typeface="Wingdings" pitchFamily="2" charset="2"/>
              </a:rPr>
              <a:t> Zie </a:t>
            </a:r>
            <a:r>
              <a:rPr lang="nl-BE" dirty="0" err="1">
                <a:sym typeface="Wingdings" pitchFamily="2" charset="2"/>
              </a:rPr>
              <a:t>Elchardus</a:t>
            </a:r>
            <a:r>
              <a:rPr lang="nl-BE" baseline="0" dirty="0">
                <a:sym typeface="Wingdings" pitchFamily="2" charset="2"/>
              </a:rPr>
              <a:t> H16.</a:t>
            </a:r>
            <a:r>
              <a:rPr lang="nl-BE" dirty="0"/>
              <a:t>;</a:t>
            </a:r>
          </a:p>
          <a:p>
            <a:pPr lvl="1">
              <a:lnSpc>
                <a:spcPct val="90000"/>
              </a:lnSpc>
            </a:pPr>
            <a:r>
              <a:rPr lang="nl-BE" dirty="0"/>
              <a:t>Primaire interactiekaders (vb. gezin, vriendengroep):</a:t>
            </a:r>
          </a:p>
          <a:p>
            <a:pPr lvl="2">
              <a:lnSpc>
                <a:spcPct val="90000"/>
              </a:lnSpc>
            </a:pPr>
            <a:r>
              <a:rPr lang="nl-BE" dirty="0"/>
              <a:t>Directe contacten; intiem of emotioneel karakter; </a:t>
            </a:r>
            <a:r>
              <a:rPr lang="nl-BE" dirty="0" err="1"/>
              <a:t>ascriptief</a:t>
            </a:r>
            <a:r>
              <a:rPr lang="nl-BE" dirty="0"/>
              <a:t> (persoon centraal, niet de functie); geen duidelijk doel; verandering individu = verandering interactiekader;</a:t>
            </a:r>
          </a:p>
          <a:p>
            <a:pPr lvl="1">
              <a:lnSpc>
                <a:spcPct val="90000"/>
              </a:lnSpc>
            </a:pPr>
            <a:r>
              <a:rPr lang="nl-BE" dirty="0"/>
              <a:t>Complexe interactiekaders:</a:t>
            </a:r>
          </a:p>
          <a:p>
            <a:pPr lvl="2">
              <a:lnSpc>
                <a:spcPct val="90000"/>
              </a:lnSpc>
            </a:pPr>
            <a:r>
              <a:rPr lang="nl-BE" dirty="0"/>
              <a:t>Directe en indirecte contacten; algemene taalconventies; doelgericht; neutrale relaties; bestand tegen wegvallen individu;</a:t>
            </a:r>
          </a:p>
          <a:p>
            <a:pPr lvl="2">
              <a:lnSpc>
                <a:spcPct val="90000"/>
              </a:lnSpc>
            </a:pPr>
            <a:endParaRPr lang="nl-BE" dirty="0"/>
          </a:p>
          <a:p>
            <a:pPr>
              <a:lnSpc>
                <a:spcPct val="90000"/>
              </a:lnSpc>
            </a:pPr>
            <a:r>
              <a:rPr lang="nl-BE" dirty="0"/>
              <a:t>Modernisering = differentiatie interactiekaders:</a:t>
            </a:r>
          </a:p>
          <a:p>
            <a:pPr lvl="1">
              <a:lnSpc>
                <a:spcPct val="90000"/>
              </a:lnSpc>
            </a:pPr>
            <a:r>
              <a:rPr lang="nl-BE" dirty="0"/>
              <a:t>Premodern gezin: reproductie, ontspanning, productie, vorming;</a:t>
            </a:r>
          </a:p>
          <a:p>
            <a:pPr lvl="1">
              <a:lnSpc>
                <a:spcPct val="90000"/>
              </a:lnSpc>
            </a:pPr>
            <a:r>
              <a:rPr lang="nl-BE" dirty="0"/>
              <a:t>Modern:</a:t>
            </a:r>
          </a:p>
          <a:p>
            <a:pPr lvl="2">
              <a:lnSpc>
                <a:spcPct val="90000"/>
              </a:lnSpc>
            </a:pPr>
            <a:r>
              <a:rPr lang="nl-BE" dirty="0"/>
              <a:t>Reproductie, consumptie en ontspanning: gezin;</a:t>
            </a:r>
          </a:p>
          <a:p>
            <a:pPr lvl="2">
              <a:lnSpc>
                <a:spcPct val="90000"/>
              </a:lnSpc>
            </a:pPr>
            <a:r>
              <a:rPr lang="nl-BE" dirty="0"/>
              <a:t>Opvoeding: school, crèche, jeugdbeweging;</a:t>
            </a:r>
          </a:p>
          <a:p>
            <a:pPr lvl="2">
              <a:lnSpc>
                <a:spcPct val="90000"/>
              </a:lnSpc>
            </a:pPr>
            <a:r>
              <a:rPr lang="nl-BE" dirty="0"/>
              <a:t>Zorg: ziekenhuis, rusthuis;</a:t>
            </a:r>
          </a:p>
          <a:p>
            <a:pPr lvl="2">
              <a:lnSpc>
                <a:spcPct val="90000"/>
              </a:lnSpc>
            </a:pPr>
            <a:r>
              <a:rPr lang="nl-BE" dirty="0"/>
              <a:t>Productie: arbeidsorganisaties</a:t>
            </a:r>
          </a:p>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15</a:t>
            </a:fld>
            <a:endParaRPr lang="nl-BE"/>
          </a:p>
        </p:txBody>
      </p:sp>
    </p:spTree>
    <p:extLst>
      <p:ext uri="{BB962C8B-B14F-4D97-AF65-F5344CB8AC3E}">
        <p14:creationId xmlns:p14="http://schemas.microsoft.com/office/powerpoint/2010/main" val="167471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344361" y="4861445"/>
            <a:ext cx="6485120" cy="5176821"/>
          </a:xfrm>
        </p:spPr>
        <p:txBody>
          <a:bodyPr>
            <a:noAutofit/>
          </a:bodyPr>
          <a:lstStyle/>
          <a:p>
            <a:pPr>
              <a:lnSpc>
                <a:spcPct val="90000"/>
              </a:lnSpc>
            </a:pPr>
            <a:r>
              <a:rPr lang="nl-BE" dirty="0"/>
              <a:t>Arbeidsorganisaties = CRUCIAAL voor kapitalistische productieproces:</a:t>
            </a:r>
          </a:p>
          <a:p>
            <a:pPr lvl="1">
              <a:lnSpc>
                <a:spcPct val="90000"/>
              </a:lnSpc>
            </a:pPr>
            <a:r>
              <a:rPr lang="nl-BE" dirty="0">
                <a:sym typeface="Wingdings"/>
              </a:rPr>
              <a:t> </a:t>
            </a:r>
            <a:r>
              <a:rPr lang="nl-BE" dirty="0"/>
              <a:t>Wegnemen van controle (over de productiemiddelen en het productieproces) bij</a:t>
            </a:r>
            <a:r>
              <a:rPr lang="nl-BE" baseline="0" dirty="0"/>
              <a:t> de werknemer en de huiselijke sfeer </a:t>
            </a:r>
            <a:r>
              <a:rPr lang="nl-BE" baseline="0" dirty="0">
                <a:sym typeface="Wingdings"/>
              </a:rPr>
              <a:t> voorwaarde voor vormgeving kapitalistisch productieproces  </a:t>
            </a:r>
            <a:r>
              <a:rPr lang="nl-BE" dirty="0"/>
              <a:t>;</a:t>
            </a:r>
          </a:p>
          <a:p>
            <a:pPr lvl="1">
              <a:lnSpc>
                <a:spcPct val="90000"/>
              </a:lnSpc>
            </a:pPr>
            <a:r>
              <a:rPr lang="nl-BE" dirty="0">
                <a:sym typeface="Wingdings"/>
              </a:rPr>
              <a:t> </a:t>
            </a:r>
            <a:r>
              <a:rPr lang="nl-BE" dirty="0"/>
              <a:t>Mogelijkheid tot </a:t>
            </a:r>
            <a:r>
              <a:rPr lang="nl-BE" b="1" dirty="0"/>
              <a:t>efficiënte</a:t>
            </a:r>
            <a:r>
              <a:rPr lang="nl-BE" dirty="0"/>
              <a:t> organisatie (met het oog op meerwaardecreatie) van het productieproces: Objectiveren rekrutering; surveilleren en disciplineren;</a:t>
            </a:r>
          </a:p>
          <a:p>
            <a:pPr lvl="1">
              <a:lnSpc>
                <a:spcPct val="90000"/>
              </a:lnSpc>
            </a:pPr>
            <a:r>
              <a:rPr lang="nl-BE" dirty="0">
                <a:sym typeface="Wingdings"/>
              </a:rPr>
              <a:t> ANDERZIJDS</a:t>
            </a:r>
            <a:r>
              <a:rPr lang="nl-BE" baseline="0" dirty="0">
                <a:sym typeface="Wingdings"/>
              </a:rPr>
              <a:t> - </a:t>
            </a:r>
            <a:r>
              <a:rPr lang="nl-BE" dirty="0"/>
              <a:t>Zuiver reproducerende en consumerende gezinnen </a:t>
            </a:r>
            <a:r>
              <a:rPr lang="nl-BE" dirty="0">
                <a:sym typeface="Wingdings" pitchFamily="2" charset="2"/>
              </a:rPr>
              <a:t> afhankelijk van tewerkstelling voor inkomen;  Vanaf dan “kunnen ze niet anders meer dan hun arbeidskracht verkopen”</a:t>
            </a: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16</a:t>
            </a:fld>
            <a:endParaRPr lang="nl-BE"/>
          </a:p>
        </p:txBody>
      </p:sp>
    </p:spTree>
    <p:extLst>
      <p:ext uri="{BB962C8B-B14F-4D97-AF65-F5344CB8AC3E}">
        <p14:creationId xmlns:p14="http://schemas.microsoft.com/office/powerpoint/2010/main" val="3919983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pPr>
            <a:r>
              <a:rPr lang="nl-NL" sz="1200" kern="1200" dirty="0">
                <a:solidFill>
                  <a:schemeClr val="tx1"/>
                </a:solidFill>
                <a:effectLst/>
                <a:latin typeface="+mn-lt"/>
                <a:ea typeface="+mn-ea"/>
                <a:cs typeface="+mn-cs"/>
              </a:rPr>
              <a:t>Het industrieel kapitalisme bracht de ontwikkeling van een </a:t>
            </a:r>
            <a:r>
              <a:rPr lang="nl-NL" sz="1200" b="1" kern="1200" dirty="0">
                <a:solidFill>
                  <a:schemeClr val="tx1"/>
                </a:solidFill>
                <a:effectLst/>
                <a:latin typeface="+mn-lt"/>
                <a:ea typeface="+mn-ea"/>
                <a:cs typeface="+mn-cs"/>
              </a:rPr>
              <a:t>markteconomie</a:t>
            </a:r>
            <a:r>
              <a:rPr lang="nl-NL" sz="1200" kern="1200" dirty="0">
                <a:solidFill>
                  <a:schemeClr val="tx1"/>
                </a:solidFill>
                <a:effectLst/>
                <a:latin typeface="+mn-lt"/>
                <a:ea typeface="+mn-ea"/>
                <a:cs typeface="+mn-cs"/>
              </a:rPr>
              <a:t> met zich mee. In die markteconomie worden virtueel alle economische middelen (kapitaal, goederen, diensten, arbeidskracht, …) geproduceerd door </a:t>
            </a:r>
            <a:r>
              <a:rPr lang="nl-NL" sz="1200" b="1" kern="1200" dirty="0">
                <a:solidFill>
                  <a:schemeClr val="tx1"/>
                </a:solidFill>
                <a:effectLst/>
                <a:latin typeface="+mn-lt"/>
                <a:ea typeface="+mn-ea"/>
                <a:cs typeface="+mn-cs"/>
              </a:rPr>
              <a:t>zakelijke ondernemingen </a:t>
            </a:r>
            <a:r>
              <a:rPr lang="nl-NL" sz="1200" kern="1200" dirty="0">
                <a:solidFill>
                  <a:schemeClr val="tx1"/>
                </a:solidFill>
                <a:effectLst/>
                <a:latin typeface="+mn-lt"/>
                <a:ea typeface="+mn-ea"/>
                <a:cs typeface="+mn-cs"/>
              </a:rPr>
              <a:t>en verhandeld voor geld</a:t>
            </a:r>
            <a:r>
              <a:rPr lang="nl-NL" sz="1200" u="sng" kern="1200" dirty="0">
                <a:solidFill>
                  <a:schemeClr val="tx1"/>
                </a:solidFill>
                <a:effectLst/>
                <a:latin typeface="+mn-lt"/>
                <a:ea typeface="+mn-ea"/>
                <a:cs typeface="+mn-cs"/>
              </a:rPr>
              <a:t>, los van de traditionele sociale verplichtingen en beperkingen die eeuwenlang het economisch verkeer hadden gereguleerd </a:t>
            </a:r>
            <a:r>
              <a:rPr lang="nl-NL" sz="1200" kern="1200" dirty="0">
                <a:solidFill>
                  <a:schemeClr val="tx1"/>
                </a:solidFill>
                <a:effectLst/>
                <a:latin typeface="+mn-lt"/>
                <a:ea typeface="+mn-ea"/>
                <a:cs typeface="+mn-cs"/>
              </a:rPr>
              <a:t>(</a:t>
            </a:r>
            <a:r>
              <a:rPr lang="nl-NL" sz="1200" kern="1200" dirty="0" err="1">
                <a:solidFill>
                  <a:schemeClr val="tx1"/>
                </a:solidFill>
                <a:effectLst/>
                <a:latin typeface="+mn-lt"/>
                <a:ea typeface="+mn-ea"/>
                <a:cs typeface="+mn-cs"/>
              </a:rPr>
              <a:t>Edgell</a:t>
            </a:r>
            <a:r>
              <a:rPr lang="nl-NL" sz="1200" kern="1200" dirty="0">
                <a:solidFill>
                  <a:schemeClr val="tx1"/>
                </a:solidFill>
                <a:effectLst/>
                <a:latin typeface="+mn-lt"/>
                <a:ea typeface="+mn-ea"/>
                <a:cs typeface="+mn-cs"/>
              </a:rPr>
              <a:t>, 2006, p. 14). Dat is het ideaalbeeld van de vrije markt: de veronderstelling dat economische relaties niet normatief zijn, maar </a:t>
            </a:r>
            <a:r>
              <a:rPr lang="nl-NL" sz="1200" u="sng" kern="1200" dirty="0">
                <a:solidFill>
                  <a:schemeClr val="tx1"/>
                </a:solidFill>
                <a:effectLst/>
                <a:latin typeface="+mn-lt"/>
                <a:ea typeface="+mn-ea"/>
                <a:cs typeface="+mn-cs"/>
              </a:rPr>
              <a:t>geobjectiveerd worden door de economische wetten van vraag en aanbod</a:t>
            </a:r>
            <a:r>
              <a:rPr lang="nl-NL" sz="1200" kern="1200" dirty="0">
                <a:solidFill>
                  <a:schemeClr val="tx1"/>
                </a:solidFill>
                <a:effectLst/>
                <a:latin typeface="+mn-lt"/>
                <a:ea typeface="+mn-ea"/>
                <a:cs typeface="+mn-cs"/>
              </a:rPr>
              <a:t>. </a:t>
            </a:r>
            <a:endParaRPr lang="nl-BE" dirty="0"/>
          </a:p>
          <a:p>
            <a:pPr>
              <a:lnSpc>
                <a:spcPct val="90000"/>
              </a:lnSpc>
            </a:pPr>
            <a:endParaRPr lang="nl-BE" dirty="0"/>
          </a:p>
          <a:p>
            <a:pPr>
              <a:lnSpc>
                <a:spcPct val="90000"/>
              </a:lnSpc>
            </a:pPr>
            <a:r>
              <a:rPr lang="nl-BE" dirty="0"/>
              <a:t>CONSEQUENTIE:</a:t>
            </a:r>
            <a:r>
              <a:rPr lang="nl-BE" baseline="0" dirty="0"/>
              <a:t> Door die evolutie was de kapitalist van dan af nog slechts gebonden aan zijn klanten, leveranciers, geldschieters (aandeelhouders), of </a:t>
            </a:r>
            <a:r>
              <a:rPr lang="nl-BE" b="1" baseline="0" dirty="0"/>
              <a:t>werknemers voor één enkele reden</a:t>
            </a:r>
            <a:r>
              <a:rPr lang="nl-BE" baseline="0" dirty="0"/>
              <a:t>: het maken van </a:t>
            </a:r>
            <a:r>
              <a:rPr lang="nl-BE" b="1" u="sng" baseline="0" dirty="0"/>
              <a:t>winst</a:t>
            </a:r>
            <a:r>
              <a:rPr lang="nl-BE" baseline="0" dirty="0"/>
              <a:t>. </a:t>
            </a:r>
          </a:p>
          <a:p>
            <a:pPr>
              <a:lnSpc>
                <a:spcPct val="90000"/>
              </a:lnSpc>
            </a:pPr>
            <a:r>
              <a:rPr lang="nl-BE" baseline="0" dirty="0"/>
              <a:t>	</a:t>
            </a:r>
            <a:r>
              <a:rPr lang="nl-BE" baseline="0" dirty="0">
                <a:sym typeface="Wingdings"/>
              </a:rPr>
              <a:t> O</a:t>
            </a:r>
            <a:r>
              <a:rPr lang="nl-BE" baseline="0" dirty="0"/>
              <a:t>ndernemers nu geen bredere verplichtingen meer tegenover degenen die voor hen werkten (</a:t>
            </a:r>
            <a:r>
              <a:rPr lang="nl-BE" baseline="0" dirty="0">
                <a:sym typeface="Wingdings"/>
              </a:rPr>
              <a:t> Paternalisme)</a:t>
            </a:r>
            <a:r>
              <a:rPr lang="nl-BE" baseline="0" dirty="0"/>
              <a:t>.</a:t>
            </a:r>
          </a:p>
          <a:p>
            <a:pPr>
              <a:lnSpc>
                <a:spcPct val="90000"/>
              </a:lnSpc>
            </a:pPr>
            <a:r>
              <a:rPr lang="nl-BE" baseline="0" dirty="0"/>
              <a:t>	</a:t>
            </a:r>
            <a:r>
              <a:rPr lang="nl-BE" baseline="0" dirty="0">
                <a:sym typeface="Wingdings"/>
              </a:rPr>
              <a:t> </a:t>
            </a:r>
            <a:r>
              <a:rPr lang="nl-BE" baseline="0" dirty="0"/>
              <a:t>In een kapitalistische samenleving zijn werknemers </a:t>
            </a:r>
            <a:r>
              <a:rPr lang="nl-BE" u="sng" baseline="0" dirty="0"/>
              <a:t>vrije burgers, geen onderhorigen </a:t>
            </a:r>
            <a:r>
              <a:rPr lang="nl-BE" baseline="0" dirty="0"/>
              <a:t>zoals het geval was in feodale tijden. </a:t>
            </a:r>
          </a:p>
          <a:p>
            <a:pPr>
              <a:lnSpc>
                <a:spcPct val="90000"/>
              </a:lnSpc>
            </a:pPr>
            <a:r>
              <a:rPr lang="nl-BE" baseline="0" dirty="0"/>
              <a:t>	</a:t>
            </a:r>
            <a:r>
              <a:rPr lang="nl-BE" baseline="0" dirty="0">
                <a:sym typeface="Wingdings"/>
              </a:rPr>
              <a:t> </a:t>
            </a:r>
            <a:r>
              <a:rPr lang="nl-BE" b="1" baseline="0" dirty="0"/>
              <a:t>Ondernemers en vrije werknemers </a:t>
            </a:r>
            <a:r>
              <a:rPr lang="nl-BE" baseline="0" dirty="0"/>
              <a:t>worden in een markteconomie </a:t>
            </a:r>
            <a:r>
              <a:rPr lang="nl-BE" u="sng" baseline="0" dirty="0"/>
              <a:t>verbonden door een specifieke, formele sociale relatie, die we de loonarbeidsverhouding </a:t>
            </a:r>
            <a:r>
              <a:rPr lang="nl-BE" baseline="0" dirty="0"/>
              <a:t>noemen.</a:t>
            </a:r>
          </a:p>
          <a:p>
            <a:pPr>
              <a:lnSpc>
                <a:spcPct val="90000"/>
              </a:lnSpc>
            </a:pPr>
            <a:r>
              <a:rPr lang="nl-BE" baseline="0" dirty="0"/>
              <a:t>	</a:t>
            </a:r>
            <a:r>
              <a:rPr lang="nl-BE" baseline="0" dirty="0">
                <a:sym typeface="Wingdings"/>
              </a:rPr>
              <a:t> Ook hier lange tijd tussenvormen  Industrieel paternalisme.</a:t>
            </a:r>
            <a:endParaRPr lang="nl-BE" dirty="0"/>
          </a:p>
          <a:p>
            <a:pPr>
              <a:lnSpc>
                <a:spcPct val="90000"/>
              </a:lnSpc>
            </a:pPr>
            <a:endParaRPr lang="nl-BE" dirty="0"/>
          </a:p>
          <a:p>
            <a:pPr>
              <a:lnSpc>
                <a:spcPct val="90000"/>
              </a:lnSpc>
            </a:pPr>
            <a:r>
              <a:rPr lang="nl-BE" dirty="0"/>
              <a:t>MARX: Marx benadrukte in dit verband de idee van </a:t>
            </a:r>
            <a:r>
              <a:rPr lang="nl-BE" b="1" dirty="0"/>
              <a:t>exploitatie</a:t>
            </a:r>
            <a:r>
              <a:rPr lang="nl-BE" dirty="0"/>
              <a:t>. Formeel vrije werknemers, die “</a:t>
            </a:r>
            <a:r>
              <a:rPr lang="nl-BE" u="sng" dirty="0"/>
              <a:t>beroofd” waren van hun productiemiddelen </a:t>
            </a:r>
            <a:r>
              <a:rPr lang="nl-BE" dirty="0"/>
              <a:t>omdat ze hun land hadden achtergelaten om naar de nieuwe industriesteden te emigreren, konden niet anders dan hun </a:t>
            </a:r>
            <a:r>
              <a:rPr lang="nl-BE" u="sng" dirty="0"/>
              <a:t>arbeidskracht aanbieden teneinde in hun levensonderhoud te kunnen voorzien</a:t>
            </a:r>
            <a:r>
              <a:rPr lang="nl-BE" dirty="0"/>
              <a:t>. De </a:t>
            </a:r>
            <a:r>
              <a:rPr lang="nl-BE" u="sng" dirty="0"/>
              <a:t>sociale relaties in een kapitalistisch productieproces zijn dus gereduceerd </a:t>
            </a:r>
            <a:r>
              <a:rPr lang="nl-BE" dirty="0"/>
              <a:t>tot hun marktwaarde.</a:t>
            </a:r>
          </a:p>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17</a:t>
            </a:fld>
            <a:endParaRPr lang="nl-BE"/>
          </a:p>
        </p:txBody>
      </p:sp>
    </p:spTree>
    <p:extLst>
      <p:ext uri="{BB962C8B-B14F-4D97-AF65-F5344CB8AC3E}">
        <p14:creationId xmlns:p14="http://schemas.microsoft.com/office/powerpoint/2010/main" val="553668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18</a:t>
            </a:fld>
            <a:endParaRPr lang="nl-BE"/>
          </a:p>
        </p:txBody>
      </p:sp>
    </p:spTree>
    <p:extLst>
      <p:ext uri="{BB962C8B-B14F-4D97-AF65-F5344CB8AC3E}">
        <p14:creationId xmlns:p14="http://schemas.microsoft.com/office/powerpoint/2010/main" val="1998942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marL="0" marR="0" indent="0" algn="l" defTabSz="914400" rtl="0" eaLnBrk="1" fontAlgn="auto" latinLnBrk="0" hangingPunct="1">
              <a:lnSpc>
                <a:spcPct val="90000"/>
              </a:lnSpc>
              <a:spcBef>
                <a:spcPts val="0"/>
              </a:spcBef>
              <a:spcAft>
                <a:spcPts val="0"/>
              </a:spcAft>
              <a:buClrTx/>
              <a:buSzTx/>
              <a:buFontTx/>
              <a:buNone/>
              <a:tabLst/>
              <a:defRPr/>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19</a:t>
            </a:fld>
            <a:endParaRPr lang="nl-BE"/>
          </a:p>
        </p:txBody>
      </p:sp>
    </p:spTree>
    <p:extLst>
      <p:ext uri="{BB962C8B-B14F-4D97-AF65-F5344CB8AC3E}">
        <p14:creationId xmlns:p14="http://schemas.microsoft.com/office/powerpoint/2010/main" val="218381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Wingdings" charset="0"/>
              <a:buChar char="à"/>
            </a:pPr>
            <a:endParaRPr lang="en-US" dirty="0"/>
          </a:p>
        </p:txBody>
      </p:sp>
      <p:sp>
        <p:nvSpPr>
          <p:cNvPr id="4" name="Slide Number Placeholder 3"/>
          <p:cNvSpPr>
            <a:spLocks noGrp="1"/>
          </p:cNvSpPr>
          <p:nvPr>
            <p:ph type="sldNum" sz="quarter" idx="10"/>
          </p:nvPr>
        </p:nvSpPr>
        <p:spPr/>
        <p:txBody>
          <a:bodyPr/>
          <a:lstStyle/>
          <a:p>
            <a:fld id="{88F1E5F0-7F30-44D4-9446-640412DD625B}" type="slidenum">
              <a:rPr lang="nl-BE" smtClean="0"/>
              <a:pPr/>
              <a:t>2</a:t>
            </a:fld>
            <a:endParaRPr lang="nl-BE"/>
          </a:p>
        </p:txBody>
      </p:sp>
    </p:spTree>
    <p:extLst>
      <p:ext uri="{BB962C8B-B14F-4D97-AF65-F5344CB8AC3E}">
        <p14:creationId xmlns:p14="http://schemas.microsoft.com/office/powerpoint/2010/main" val="991730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20</a:t>
            </a:fld>
            <a:endParaRPr lang="nl-BE"/>
          </a:p>
        </p:txBody>
      </p:sp>
    </p:spTree>
    <p:extLst>
      <p:ext uri="{BB962C8B-B14F-4D97-AF65-F5344CB8AC3E}">
        <p14:creationId xmlns:p14="http://schemas.microsoft.com/office/powerpoint/2010/main" val="359593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21</a:t>
            </a:fld>
            <a:endParaRPr lang="nl-BE"/>
          </a:p>
        </p:txBody>
      </p:sp>
    </p:spTree>
    <p:extLst>
      <p:ext uri="{BB962C8B-B14F-4D97-AF65-F5344CB8AC3E}">
        <p14:creationId xmlns:p14="http://schemas.microsoft.com/office/powerpoint/2010/main" val="398229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1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22</a:t>
            </a:fld>
            <a:endParaRPr lang="nl-BE"/>
          </a:p>
        </p:txBody>
      </p:sp>
    </p:spTree>
    <p:extLst>
      <p:ext uri="{BB962C8B-B14F-4D97-AF65-F5344CB8AC3E}">
        <p14:creationId xmlns:p14="http://schemas.microsoft.com/office/powerpoint/2010/main" val="308079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23</a:t>
            </a:fld>
            <a:endParaRPr lang="nl-BE"/>
          </a:p>
        </p:txBody>
      </p:sp>
    </p:spTree>
    <p:extLst>
      <p:ext uri="{BB962C8B-B14F-4D97-AF65-F5344CB8AC3E}">
        <p14:creationId xmlns:p14="http://schemas.microsoft.com/office/powerpoint/2010/main" val="578491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24</a:t>
            </a:fld>
            <a:endParaRPr lang="nl-BE"/>
          </a:p>
        </p:txBody>
      </p:sp>
    </p:spTree>
    <p:extLst>
      <p:ext uri="{BB962C8B-B14F-4D97-AF65-F5344CB8AC3E}">
        <p14:creationId xmlns:p14="http://schemas.microsoft.com/office/powerpoint/2010/main" val="670499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25</a:t>
            </a:fld>
            <a:endParaRPr lang="nl-BE"/>
          </a:p>
        </p:txBody>
      </p:sp>
    </p:spTree>
    <p:extLst>
      <p:ext uri="{BB962C8B-B14F-4D97-AF65-F5344CB8AC3E}">
        <p14:creationId xmlns:p14="http://schemas.microsoft.com/office/powerpoint/2010/main" val="1543911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26</a:t>
            </a:fld>
            <a:endParaRPr lang="nl-BE"/>
          </a:p>
        </p:txBody>
      </p:sp>
    </p:spTree>
    <p:extLst>
      <p:ext uri="{BB962C8B-B14F-4D97-AF65-F5344CB8AC3E}">
        <p14:creationId xmlns:p14="http://schemas.microsoft.com/office/powerpoint/2010/main" val="358391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27</a:t>
            </a:fld>
            <a:endParaRPr lang="nl-BE"/>
          </a:p>
        </p:txBody>
      </p:sp>
    </p:spTree>
    <p:extLst>
      <p:ext uri="{BB962C8B-B14F-4D97-AF65-F5344CB8AC3E}">
        <p14:creationId xmlns:p14="http://schemas.microsoft.com/office/powerpoint/2010/main" val="410501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28</a:t>
            </a:fld>
            <a:endParaRPr lang="nl-BE"/>
          </a:p>
        </p:txBody>
      </p:sp>
    </p:spTree>
    <p:extLst>
      <p:ext uri="{BB962C8B-B14F-4D97-AF65-F5344CB8AC3E}">
        <p14:creationId xmlns:p14="http://schemas.microsoft.com/office/powerpoint/2010/main" val="2500787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29</a:t>
            </a:fld>
            <a:endParaRPr lang="nl-BE"/>
          </a:p>
        </p:txBody>
      </p:sp>
    </p:spTree>
    <p:extLst>
      <p:ext uri="{BB962C8B-B14F-4D97-AF65-F5344CB8AC3E}">
        <p14:creationId xmlns:p14="http://schemas.microsoft.com/office/powerpoint/2010/main" val="344834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269819" y="4663064"/>
            <a:ext cx="6634204" cy="5375200"/>
          </a:xfrm>
        </p:spPr>
        <p:txBody>
          <a:bodyPr>
            <a:noAutofit/>
          </a:bodyPr>
          <a:lstStyle/>
          <a:p>
            <a:pPr>
              <a:lnSpc>
                <a:spcPct val="90000"/>
              </a:lnSpc>
              <a:buFont typeface="Wingdings"/>
              <a:buChar char="à"/>
            </a:pPr>
            <a:endParaRPr lang="nl-BE" sz="10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a:t>
            </a:fld>
            <a:endParaRPr lang="nl-BE"/>
          </a:p>
        </p:txBody>
      </p:sp>
    </p:spTree>
    <p:extLst>
      <p:ext uri="{BB962C8B-B14F-4D97-AF65-F5344CB8AC3E}">
        <p14:creationId xmlns:p14="http://schemas.microsoft.com/office/powerpoint/2010/main" val="2888470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14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30</a:t>
            </a:fld>
            <a:endParaRPr lang="nl-BE"/>
          </a:p>
        </p:txBody>
      </p:sp>
    </p:spTree>
    <p:extLst>
      <p:ext uri="{BB962C8B-B14F-4D97-AF65-F5344CB8AC3E}">
        <p14:creationId xmlns:p14="http://schemas.microsoft.com/office/powerpoint/2010/main" val="1948829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a:lnSpc>
                <a:spcPct val="90000"/>
              </a:lnSpc>
              <a:buFont typeface="Wingdings"/>
              <a:buChar char="à"/>
            </a:pPr>
            <a:endParaRPr lang="nl-BE" sz="13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31</a:t>
            </a:fld>
            <a:endParaRPr lang="nl-BE"/>
          </a:p>
        </p:txBody>
      </p:sp>
    </p:spTree>
    <p:extLst>
      <p:ext uri="{BB962C8B-B14F-4D97-AF65-F5344CB8AC3E}">
        <p14:creationId xmlns:p14="http://schemas.microsoft.com/office/powerpoint/2010/main" val="1292468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344361" y="4861445"/>
            <a:ext cx="6485120" cy="5176821"/>
          </a:xfrm>
        </p:spPr>
        <p:txBody>
          <a:bodyPr>
            <a:noAutofit/>
          </a:bodyPr>
          <a:lstStyle/>
          <a:p>
            <a:pPr>
              <a:lnSpc>
                <a:spcPct val="90000"/>
              </a:lnSpc>
              <a:buFont typeface="Wingdings"/>
              <a:buChar char="à"/>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32</a:t>
            </a:fld>
            <a:endParaRPr lang="nl-BE"/>
          </a:p>
        </p:txBody>
      </p:sp>
    </p:spTree>
    <p:extLst>
      <p:ext uri="{BB962C8B-B14F-4D97-AF65-F5344CB8AC3E}">
        <p14:creationId xmlns:p14="http://schemas.microsoft.com/office/powerpoint/2010/main" val="2937586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5"/>
            <a:ext cx="6186954" cy="5176821"/>
          </a:xfrm>
        </p:spPr>
        <p:txBody>
          <a:bodyPr>
            <a:noAutofit/>
          </a:bodyPr>
          <a:lstStyle/>
          <a:p>
            <a:pPr marL="358193" indent="-358193">
              <a:lnSpc>
                <a:spcPct val="90000"/>
              </a:lnSpc>
              <a:spcBef>
                <a:spcPct val="20000"/>
              </a:spcBef>
              <a:buFont typeface="Arial" pitchFamily="34" charset="0"/>
              <a:buChar char="•"/>
              <a:defRPr/>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33</a:t>
            </a:fld>
            <a:endParaRPr lang="nl-BE"/>
          </a:p>
        </p:txBody>
      </p:sp>
    </p:spTree>
    <p:extLst>
      <p:ext uri="{BB962C8B-B14F-4D97-AF65-F5344CB8AC3E}">
        <p14:creationId xmlns:p14="http://schemas.microsoft.com/office/powerpoint/2010/main" val="79592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269819" y="4663064"/>
            <a:ext cx="6634204" cy="5375200"/>
          </a:xfrm>
        </p:spPr>
        <p:txBody>
          <a:bodyPr>
            <a:noAutofit/>
          </a:bodyPr>
          <a:lstStyle/>
          <a:p>
            <a:pPr>
              <a:lnSpc>
                <a:spcPct val="90000"/>
              </a:lnSpc>
              <a:buFont typeface="Wingdings"/>
              <a:buChar char="à"/>
            </a:pPr>
            <a:endParaRPr lang="nl-BE" sz="10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4</a:t>
            </a:fld>
            <a:endParaRPr lang="nl-BE"/>
          </a:p>
        </p:txBody>
      </p:sp>
    </p:spTree>
    <p:extLst>
      <p:ext uri="{BB962C8B-B14F-4D97-AF65-F5344CB8AC3E}">
        <p14:creationId xmlns:p14="http://schemas.microsoft.com/office/powerpoint/2010/main" val="216871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5</a:t>
            </a:fld>
            <a:endParaRPr lang="nl-BE"/>
          </a:p>
        </p:txBody>
      </p:sp>
    </p:spTree>
    <p:extLst>
      <p:ext uri="{BB962C8B-B14F-4D97-AF65-F5344CB8AC3E}">
        <p14:creationId xmlns:p14="http://schemas.microsoft.com/office/powerpoint/2010/main" val="387272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6</a:t>
            </a:fld>
            <a:endParaRPr lang="nl-BE"/>
          </a:p>
        </p:txBody>
      </p:sp>
    </p:spTree>
    <p:extLst>
      <p:ext uri="{BB962C8B-B14F-4D97-AF65-F5344CB8AC3E}">
        <p14:creationId xmlns:p14="http://schemas.microsoft.com/office/powerpoint/2010/main" val="3847633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a:lnSpc>
                <a:spcPct val="90000"/>
              </a:lnSpc>
              <a:buFont typeface="Wingdings"/>
              <a:buChar char="à"/>
            </a:pPr>
            <a:endParaRPr lang="nl-BE" sz="14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7</a:t>
            </a:fld>
            <a:endParaRPr lang="nl-BE"/>
          </a:p>
        </p:txBody>
      </p:sp>
    </p:spTree>
    <p:extLst>
      <p:ext uri="{BB962C8B-B14F-4D97-AF65-F5344CB8AC3E}">
        <p14:creationId xmlns:p14="http://schemas.microsoft.com/office/powerpoint/2010/main" val="300722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lvl="2">
              <a:lnSpc>
                <a:spcPct val="90000"/>
              </a:lnSpc>
              <a:buFont typeface="Wingdings"/>
              <a:buNone/>
            </a:pPr>
            <a:endParaRPr lang="nl-BE" sz="1400" b="1"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8</a:t>
            </a:fld>
            <a:endParaRPr lang="nl-BE"/>
          </a:p>
        </p:txBody>
      </p:sp>
    </p:spTree>
    <p:extLst>
      <p:ext uri="{BB962C8B-B14F-4D97-AF65-F5344CB8AC3E}">
        <p14:creationId xmlns:p14="http://schemas.microsoft.com/office/powerpoint/2010/main" val="2320706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44"/>
            <a:ext cx="6186954" cy="5176821"/>
          </a:xfrm>
        </p:spPr>
        <p:txBody>
          <a:bodyPr>
            <a:noAutofit/>
          </a:bodyPr>
          <a:lstStyle/>
          <a:p>
            <a:pPr>
              <a:lnSpc>
                <a:spcPct val="90000"/>
              </a:lnSpc>
              <a:buFont typeface="Wingdings"/>
              <a:buChar char="à"/>
            </a:pPr>
            <a:endParaRPr lang="nl-BE" sz="36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9</a:t>
            </a:fld>
            <a:endParaRPr lang="nl-BE"/>
          </a:p>
        </p:txBody>
      </p:sp>
    </p:spTree>
    <p:extLst>
      <p:ext uri="{BB962C8B-B14F-4D97-AF65-F5344CB8AC3E}">
        <p14:creationId xmlns:p14="http://schemas.microsoft.com/office/powerpoint/2010/main" val="141486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21/02/2021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8B79A-DFD3-4630-AC19-A93EADBAAF62}" type="datetimeFigureOut">
              <a:rPr lang="nl-BE" smtClean="0"/>
              <a:pPr/>
              <a:t>21/02/2021</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F3845B-38DA-4370-B595-CF5BC0FA63BC}" type="slidenum">
              <a:rPr lang="nl-BE" smtClean="0"/>
              <a:pPr/>
              <a:t>‹nr.›</a:t>
            </a:fld>
            <a:endParaRPr lang="nl-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bbc.co.uk/sounds/play/m000q8z9" TargetMode="External"/><Relationship Id="rId5" Type="http://schemas.openxmlformats.org/officeDocument/2006/relationships/hyperlink" Target="https://www.dewereldmorgen.be/artikel/2021/02/01/werk-een-geschiedenis-van-de-bezige-mens-van-de-oertijd-tot-het-heden/" TargetMode="External"/><Relationship Id="rId4" Type="http://schemas.openxmlformats.org/officeDocument/2006/relationships/hyperlink" Target="https://www.fromthebush.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rand-hornu.eu/"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vrt.be/vrtnws/nl/2010/02/05/utopia_boven_de_koolmijn-1-71017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denktankminerva.be/analyse/2018/4/30/een-kleine-geschiedenis-van-de-arbeidsduurvermindering" TargetMode="External"/><Relationship Id="rId3" Type="http://schemas.openxmlformats.org/officeDocument/2006/relationships/hyperlink" Target="https://www.gerichtopevenwicht.be/eigenmix" TargetMode="External"/><Relationship Id="rId7" Type="http://schemas.openxmlformats.org/officeDocument/2006/relationships/hyperlink" Target="https://issuu.com/vbofeb/docs/reflect14_fr"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abvvmetaal.be/1meiinuwkot/3803-e-book-arbeidsduurvermindering" TargetMode="External"/><Relationship Id="rId5" Type="http://schemas.openxmlformats.org/officeDocument/2006/relationships/image" Target="../media/image16.tiff"/><Relationship Id="rId4" Type="http://schemas.openxmlformats.org/officeDocument/2006/relationships/image" Target="../media/image15.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100jaartiotongeren.b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4i9vIj5-rxk"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d4joqYycnq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dailymotion.com/video/x6i4wau" TargetMode="External"/><Relationship Id="rId4" Type="http://schemas.openxmlformats.org/officeDocument/2006/relationships/hyperlink" Target="https://youtu.be/GYln_S2PVY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1844824"/>
            <a:ext cx="8928992" cy="2434282"/>
          </a:xfrm>
        </p:spPr>
        <p:txBody>
          <a:bodyPr>
            <a:normAutofit/>
          </a:bodyPr>
          <a:lstStyle/>
          <a:p>
            <a:r>
              <a:rPr lang="nl-BE" dirty="0"/>
              <a:t>Arbeidssociologie</a:t>
            </a:r>
            <a:br>
              <a:rPr lang="nl-NL" dirty="0"/>
            </a:br>
            <a:br>
              <a:rPr lang="nl-NL" dirty="0"/>
            </a:br>
            <a:r>
              <a:rPr lang="nl-NL" b="1" dirty="0"/>
              <a:t>LES 3</a:t>
            </a:r>
            <a:endParaRPr lang="en-US" dirty="0">
              <a:solidFill>
                <a:schemeClr val="tx1">
                  <a:lumMod val="95000"/>
                  <a:lumOff val="5000"/>
                </a:schemeClr>
              </a:solidFill>
            </a:endParaRPr>
          </a:p>
        </p:txBody>
      </p:sp>
      <p:sp>
        <p:nvSpPr>
          <p:cNvPr id="5"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6" name="Tekstvak 5"/>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a:p>
        </p:txBody>
      </p:sp>
      <p:sp>
        <p:nvSpPr>
          <p:cNvPr id="7" name="Slide Number Placeholder 8">
            <a:extLst>
              <a:ext uri="{FF2B5EF4-FFF2-40B4-BE49-F238E27FC236}">
                <a16:creationId xmlns:a16="http://schemas.microsoft.com/office/drawing/2014/main" id="{DD1EE64B-4052-0F47-B200-99816E2835F7}"/>
              </a:ext>
            </a:extLst>
          </p:cNvPr>
          <p:cNvSpPr>
            <a:spLocks noGrp="1"/>
          </p:cNvSpPr>
          <p:nvPr>
            <p:ph type="sldNum" sz="quarter" idx="12"/>
          </p:nvPr>
        </p:nvSpPr>
        <p:spPr>
          <a:xfrm>
            <a:off x="7002969" y="6597352"/>
            <a:ext cx="2133600" cy="307190"/>
          </a:xfrm>
        </p:spPr>
        <p:txBody>
          <a:bodyPr/>
          <a:lstStyle/>
          <a:p>
            <a:fld id="{68F3845B-38DA-4370-B595-CF5BC0FA63BC}" type="slidenum">
              <a:rPr lang="nl-BE" b="1" i="1" smtClean="0">
                <a:solidFill>
                  <a:schemeClr val="tx1"/>
                </a:solidFill>
              </a:rPr>
              <a:pPr/>
              <a:t>1</a:t>
            </a:fld>
            <a:endParaRPr lang="nl-BE" b="1" i="1" dirty="0">
              <a:solidFill>
                <a:schemeClr val="tx1"/>
              </a:solidFill>
            </a:endParaRPr>
          </a:p>
        </p:txBody>
      </p:sp>
    </p:spTree>
    <p:extLst>
      <p:ext uri="{BB962C8B-B14F-4D97-AF65-F5344CB8AC3E}">
        <p14:creationId xmlns:p14="http://schemas.microsoft.com/office/powerpoint/2010/main" val="68560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pic>
        <p:nvPicPr>
          <p:cNvPr id="9" name="Afbeelding 7"/>
          <p:cNvPicPr>
            <a:picLocks noChangeAspect="1"/>
          </p:cNvPicPr>
          <p:nvPr/>
        </p:nvPicPr>
        <p:blipFill rotWithShape="1">
          <a:blip r:embed="rId3">
            <a:extLst>
              <a:ext uri="{28A0092B-C50C-407E-A947-70E740481C1C}">
                <a14:useLocalDpi xmlns:a14="http://schemas.microsoft.com/office/drawing/2010/main" val="0"/>
              </a:ext>
            </a:extLst>
          </a:blip>
          <a:srcRect l="31041" t="29482" r="31041" b="18435"/>
          <a:stretch/>
        </p:blipFill>
        <p:spPr>
          <a:xfrm>
            <a:off x="1331640" y="764704"/>
            <a:ext cx="6552728" cy="5756392"/>
          </a:xfrm>
          <a:prstGeom prst="rect">
            <a:avLst/>
          </a:prstGeom>
        </p:spPr>
      </p:pic>
      <p:sp>
        <p:nvSpPr>
          <p:cNvPr id="30722" name="Rectangle 2"/>
          <p:cNvSpPr>
            <a:spLocks noGrp="1" noChangeArrowheads="1"/>
          </p:cNvSpPr>
          <p:nvPr>
            <p:ph type="title"/>
          </p:nvPr>
        </p:nvSpPr>
        <p:spPr>
          <a:xfrm>
            <a:off x="179512" y="0"/>
            <a:ext cx="8784976" cy="1052736"/>
          </a:xfrm>
        </p:spPr>
        <p:txBody>
          <a:bodyPr>
            <a:normAutofit/>
          </a:bodyPr>
          <a:lstStyle/>
          <a:p>
            <a:r>
              <a:rPr lang="nl-BE" dirty="0"/>
              <a:t>Agrarische samenleving</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2792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4">
            <a:extLst>
              <a:ext uri="{FF2B5EF4-FFF2-40B4-BE49-F238E27FC236}">
                <a16:creationId xmlns:a16="http://schemas.microsoft.com/office/drawing/2014/main" id="{F9AD8F6E-EA3D-8F48-AE37-E6AFA6F5FEE2}"/>
              </a:ext>
            </a:extLst>
          </p:cNvPr>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graphicFrame>
        <p:nvGraphicFramePr>
          <p:cNvPr id="6" name="Tijdelijke aanduiding voor inhoud 5"/>
          <p:cNvGraphicFramePr>
            <a:graphicFrameLocks noGrp="1"/>
          </p:cNvGraphicFramePr>
          <p:nvPr>
            <p:ph idx="1"/>
            <p:extLst>
              <p:ext uri="{D42A27DB-BD31-4B8C-83A1-F6EECF244321}">
                <p14:modId xmlns:p14="http://schemas.microsoft.com/office/powerpoint/2010/main" val="1606544889"/>
              </p:ext>
            </p:extLst>
          </p:nvPr>
        </p:nvGraphicFramePr>
        <p:xfrm>
          <a:off x="470374" y="1052736"/>
          <a:ext cx="8203252" cy="5233954"/>
        </p:xfrm>
        <a:graphic>
          <a:graphicData uri="http://schemas.openxmlformats.org/drawingml/2006/table">
            <a:tbl>
              <a:tblPr firstRow="1" bandRow="1">
                <a:tableStyleId>{5C22544A-7EE6-4342-B048-85BDC9FD1C3A}</a:tableStyleId>
              </a:tblPr>
              <a:tblGrid>
                <a:gridCol w="2050813">
                  <a:extLst>
                    <a:ext uri="{9D8B030D-6E8A-4147-A177-3AD203B41FA5}">
                      <a16:colId xmlns:a16="http://schemas.microsoft.com/office/drawing/2014/main" val="20000"/>
                    </a:ext>
                  </a:extLst>
                </a:gridCol>
                <a:gridCol w="1502557">
                  <a:extLst>
                    <a:ext uri="{9D8B030D-6E8A-4147-A177-3AD203B41FA5}">
                      <a16:colId xmlns:a16="http://schemas.microsoft.com/office/drawing/2014/main" val="20001"/>
                    </a:ext>
                  </a:extLst>
                </a:gridCol>
                <a:gridCol w="2125660">
                  <a:extLst>
                    <a:ext uri="{9D8B030D-6E8A-4147-A177-3AD203B41FA5}">
                      <a16:colId xmlns:a16="http://schemas.microsoft.com/office/drawing/2014/main" val="20002"/>
                    </a:ext>
                  </a:extLst>
                </a:gridCol>
                <a:gridCol w="2524222">
                  <a:extLst>
                    <a:ext uri="{9D8B030D-6E8A-4147-A177-3AD203B41FA5}">
                      <a16:colId xmlns:a16="http://schemas.microsoft.com/office/drawing/2014/main" val="20003"/>
                    </a:ext>
                  </a:extLst>
                </a:gridCol>
              </a:tblGrid>
              <a:tr h="545557">
                <a:tc>
                  <a:txBody>
                    <a:bodyPr/>
                    <a:lstStyle/>
                    <a:p>
                      <a:pPr algn="ctr"/>
                      <a:r>
                        <a:rPr lang="nl-BE" sz="1500" b="0" i="0" dirty="0">
                          <a:solidFill>
                            <a:schemeClr val="bg1"/>
                          </a:solidFill>
                          <a:latin typeface="Arial" panose="020B0604020202020204" pitchFamily="34" charset="0"/>
                          <a:cs typeface="Arial" panose="020B0604020202020204" pitchFamily="34" charset="0"/>
                        </a:rPr>
                        <a:t>Type maatschappij</a:t>
                      </a:r>
                    </a:p>
                  </a:txBody>
                  <a:tcPr marL="68580" marR="68580" marT="34290" marB="34290">
                    <a:solidFill>
                      <a:schemeClr val="bg1">
                        <a:lumMod val="50000"/>
                      </a:schemeClr>
                    </a:solidFill>
                  </a:tcPr>
                </a:tc>
                <a:tc>
                  <a:txBody>
                    <a:bodyPr/>
                    <a:lstStyle/>
                    <a:p>
                      <a:pPr algn="ctr"/>
                      <a:r>
                        <a:rPr lang="nl-BE" sz="1400" b="0" i="0" dirty="0">
                          <a:solidFill>
                            <a:schemeClr val="bg1"/>
                          </a:solidFill>
                          <a:latin typeface="Arial" panose="020B0604020202020204" pitchFamily="34" charset="0"/>
                          <a:cs typeface="Arial" panose="020B0604020202020204" pitchFamily="34" charset="0"/>
                        </a:rPr>
                        <a:t>Jagers-verzamelaars</a:t>
                      </a:r>
                    </a:p>
                  </a:txBody>
                  <a:tcPr marL="68580" marR="68580" marT="34290" marB="34290">
                    <a:solidFill>
                      <a:schemeClr val="bg1">
                        <a:lumMod val="50000"/>
                      </a:schemeClr>
                    </a:solidFill>
                  </a:tcPr>
                </a:tc>
                <a:tc>
                  <a:txBody>
                    <a:bodyPr/>
                    <a:lstStyle/>
                    <a:p>
                      <a:pPr algn="ctr"/>
                      <a:r>
                        <a:rPr lang="nl-BE" sz="1400" b="0" i="0" dirty="0">
                          <a:solidFill>
                            <a:schemeClr val="bg1"/>
                          </a:solidFill>
                          <a:latin typeface="Arial" panose="020B0604020202020204" pitchFamily="34" charset="0"/>
                          <a:cs typeface="Arial" panose="020B0604020202020204" pitchFamily="34" charset="0"/>
                        </a:rPr>
                        <a:t>Horticulturele samenleving</a:t>
                      </a:r>
                    </a:p>
                  </a:txBody>
                  <a:tcPr marL="68580" marR="68580" marT="34290" marB="34290">
                    <a:solidFill>
                      <a:schemeClr val="bg1">
                        <a:lumMod val="50000"/>
                      </a:schemeClr>
                    </a:solidFill>
                  </a:tcPr>
                </a:tc>
                <a:tc>
                  <a:txBody>
                    <a:bodyPr/>
                    <a:lstStyle/>
                    <a:p>
                      <a:pPr algn="ctr"/>
                      <a:r>
                        <a:rPr lang="nl-BE" sz="1400" b="0" i="0" dirty="0">
                          <a:solidFill>
                            <a:schemeClr val="bg1"/>
                          </a:solidFill>
                          <a:latin typeface="Arial" panose="020B0604020202020204" pitchFamily="34" charset="0"/>
                          <a:cs typeface="Arial" panose="020B0604020202020204" pitchFamily="34" charset="0"/>
                        </a:rPr>
                        <a:t>Feodale agrarische en gesloten </a:t>
                      </a:r>
                    </a:p>
                  </a:txBody>
                  <a:tcPr marL="68580" marR="68580" marT="34290" marB="34290">
                    <a:solidFill>
                      <a:schemeClr val="bg1">
                        <a:lumMod val="50000"/>
                      </a:schemeClr>
                    </a:solidFill>
                  </a:tcPr>
                </a:tc>
                <a:extLst>
                  <a:ext uri="{0D108BD9-81ED-4DB2-BD59-A6C34878D82A}">
                    <a16:rowId xmlns:a16="http://schemas.microsoft.com/office/drawing/2014/main" val="10000"/>
                  </a:ext>
                </a:extLst>
              </a:tr>
              <a:tr h="303245">
                <a:tc>
                  <a:txBody>
                    <a:bodyPr/>
                    <a:lstStyle/>
                    <a:p>
                      <a:r>
                        <a:rPr lang="nl-BE" sz="1200" dirty="0">
                          <a:solidFill>
                            <a:schemeClr val="tx1"/>
                          </a:solidFill>
                          <a:latin typeface="Arial" panose="020B0604020202020204" pitchFamily="34" charset="0"/>
                          <a:cs typeface="Arial" panose="020B0604020202020204" pitchFamily="34" charset="0"/>
                        </a:rPr>
                        <a:t>Periode </a:t>
                      </a: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40.000-10.000 BC</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10.000-5.000 geleden</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Sinds 1500 AC</a:t>
                      </a:r>
                    </a:p>
                  </a:txBody>
                  <a:tcPr marL="68580" marR="68580" marT="34290" marB="34290">
                    <a:noFill/>
                  </a:tcPr>
                </a:tc>
                <a:extLst>
                  <a:ext uri="{0D108BD9-81ED-4DB2-BD59-A6C34878D82A}">
                    <a16:rowId xmlns:a16="http://schemas.microsoft.com/office/drawing/2014/main" val="10001"/>
                  </a:ext>
                </a:extLst>
              </a:tr>
              <a:tr h="642078">
                <a:tc>
                  <a:txBody>
                    <a:bodyPr/>
                    <a:lstStyle/>
                    <a:p>
                      <a:r>
                        <a:rPr lang="nl-BE" sz="1200" dirty="0">
                          <a:solidFill>
                            <a:schemeClr val="tx1"/>
                          </a:solidFill>
                          <a:latin typeface="Arial" panose="020B0604020202020204" pitchFamily="34" charset="0"/>
                          <a:cs typeface="Arial" panose="020B0604020202020204" pitchFamily="34" charset="0"/>
                        </a:rPr>
                        <a:t>Type gemeenschap</a:t>
                      </a: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Nomadisch / kleinschalig</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Semi-nomadisch / sedentair</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(Grotere) landbouwgemeenschappen, huishoudens primaire productie en consumptie-eenheden ontstaan stedelijke centra</a:t>
                      </a:r>
                    </a:p>
                  </a:txBody>
                  <a:tcPr marL="68580" marR="68580" marT="34290" marB="34290">
                    <a:noFill/>
                  </a:tcPr>
                </a:tc>
                <a:extLst>
                  <a:ext uri="{0D108BD9-81ED-4DB2-BD59-A6C34878D82A}">
                    <a16:rowId xmlns:a16="http://schemas.microsoft.com/office/drawing/2014/main" val="10002"/>
                  </a:ext>
                </a:extLst>
              </a:tr>
              <a:tr h="453232">
                <a:tc>
                  <a:txBody>
                    <a:bodyPr/>
                    <a:lstStyle/>
                    <a:p>
                      <a:r>
                        <a:rPr lang="nl-BE" sz="1200" dirty="0">
                          <a:solidFill>
                            <a:schemeClr val="tx1"/>
                          </a:solidFill>
                          <a:latin typeface="Arial" panose="020B0604020202020204" pitchFamily="34" charset="0"/>
                          <a:cs typeface="Arial" panose="020B0604020202020204" pitchFamily="34" charset="0"/>
                        </a:rPr>
                        <a:t>Kernactiviteit </a:t>
                      </a: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Jagen en verzamelen</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Kleinschalige landbouw/ Domesticatie vee</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Lancbouw, ambachtelijke productie, ontluikende handel</a:t>
                      </a:r>
                    </a:p>
                  </a:txBody>
                  <a:tcPr marL="68580" marR="68580" marT="34290" marB="34290">
                    <a:noFill/>
                  </a:tcPr>
                </a:tc>
                <a:extLst>
                  <a:ext uri="{0D108BD9-81ED-4DB2-BD59-A6C34878D82A}">
                    <a16:rowId xmlns:a16="http://schemas.microsoft.com/office/drawing/2014/main" val="10003"/>
                  </a:ext>
                </a:extLst>
              </a:tr>
              <a:tr h="306351">
                <a:tc>
                  <a:txBody>
                    <a:bodyPr/>
                    <a:lstStyle/>
                    <a:p>
                      <a:r>
                        <a:rPr lang="nl-BE" sz="1200" dirty="0">
                          <a:solidFill>
                            <a:schemeClr val="tx1"/>
                          </a:solidFill>
                          <a:latin typeface="Arial" panose="020B0604020202020204" pitchFamily="34" charset="0"/>
                          <a:cs typeface="Arial" panose="020B0604020202020204" pitchFamily="34" charset="0"/>
                        </a:rPr>
                        <a:t>Technologie </a:t>
                      </a: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Rudimentair </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Primitieve werktuigen en wapens; aangedreven door menselijke spierkracht</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Landbouwwerktuigen, transportmiddelen aangedreven door dierlijke spierkracht</a:t>
                      </a:r>
                    </a:p>
                  </a:txBody>
                  <a:tcPr marL="68580" marR="68580" marT="34290" marB="34290">
                    <a:noFill/>
                  </a:tcPr>
                </a:tc>
                <a:extLst>
                  <a:ext uri="{0D108BD9-81ED-4DB2-BD59-A6C34878D82A}">
                    <a16:rowId xmlns:a16="http://schemas.microsoft.com/office/drawing/2014/main" val="10004"/>
                  </a:ext>
                </a:extLst>
              </a:tr>
              <a:tr h="306351">
                <a:tc>
                  <a:txBody>
                    <a:bodyPr/>
                    <a:lstStyle/>
                    <a:p>
                      <a:r>
                        <a:rPr lang="nl-BE" sz="1200" dirty="0">
                          <a:solidFill>
                            <a:schemeClr val="tx1"/>
                          </a:solidFill>
                          <a:latin typeface="Arial" panose="020B0604020202020204" pitchFamily="34" charset="0"/>
                          <a:cs typeface="Arial" panose="020B0604020202020204" pitchFamily="34" charset="0"/>
                        </a:rPr>
                        <a:t>Economisch surplus</a:t>
                      </a: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Geen of beperkt </a:t>
                      </a:r>
                    </a:p>
                  </a:txBody>
                  <a:tcPr marL="68580" marR="68580"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100" dirty="0">
                          <a:solidFill>
                            <a:schemeClr val="tx1"/>
                          </a:solidFill>
                          <a:latin typeface="Arial" panose="020B0604020202020204" pitchFamily="34" charset="0"/>
                          <a:cs typeface="Arial" panose="020B0604020202020204" pitchFamily="34" charset="0"/>
                        </a:rPr>
                        <a:t>Onstaan van economisch surplus (marge van welstand)</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Groeiend surplus, groei feodaal productiemodel</a:t>
                      </a:r>
                    </a:p>
                  </a:txBody>
                  <a:tcPr marL="68580" marR="68580" marT="34290" marB="34290">
                    <a:noFill/>
                  </a:tcPr>
                </a:tc>
                <a:extLst>
                  <a:ext uri="{0D108BD9-81ED-4DB2-BD59-A6C34878D82A}">
                    <a16:rowId xmlns:a16="http://schemas.microsoft.com/office/drawing/2014/main" val="3287658736"/>
                  </a:ext>
                </a:extLst>
              </a:tr>
              <a:tr h="306351">
                <a:tc>
                  <a:txBody>
                    <a:bodyPr/>
                    <a:lstStyle/>
                    <a:p>
                      <a:r>
                        <a:rPr lang="nl-BE" sz="1200" dirty="0">
                          <a:solidFill>
                            <a:schemeClr val="tx1"/>
                          </a:solidFill>
                          <a:latin typeface="Arial" panose="020B0604020202020204" pitchFamily="34" charset="0"/>
                          <a:cs typeface="Arial" panose="020B0604020202020204" pitchFamily="34" charset="0"/>
                        </a:rPr>
                        <a:t>Interactie met andere gemeenschappen</a:t>
                      </a:r>
                      <a:r>
                        <a:rPr lang="nl-BE" sz="1200" baseline="0" dirty="0">
                          <a:solidFill>
                            <a:schemeClr val="tx1"/>
                          </a:solidFill>
                          <a:latin typeface="Arial" panose="020B0604020202020204" pitchFamily="34" charset="0"/>
                          <a:cs typeface="Arial" panose="020B0604020202020204" pitchFamily="34" charset="0"/>
                        </a:rPr>
                        <a:t> </a:t>
                      </a:r>
                      <a:endParaRPr lang="nl-BE" sz="1200" dirty="0">
                        <a:solidFill>
                          <a:schemeClr val="tx1"/>
                        </a:solidFill>
                        <a:latin typeface="Arial" panose="020B0604020202020204" pitchFamily="34" charset="0"/>
                        <a:cs typeface="Arial" panose="020B0604020202020204" pitchFamily="34" charset="0"/>
                      </a:endParaRP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Geen </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Verovering en handel ontstaan als alternatief voor eigen productie</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Introductie van geld, toename handelsmogelijkheden</a:t>
                      </a:r>
                    </a:p>
                  </a:txBody>
                  <a:tcPr marL="68580" marR="68580" marT="34290" marB="34290">
                    <a:noFill/>
                  </a:tcPr>
                </a:tc>
                <a:extLst>
                  <a:ext uri="{0D108BD9-81ED-4DB2-BD59-A6C34878D82A}">
                    <a16:rowId xmlns:a16="http://schemas.microsoft.com/office/drawing/2014/main" val="10005"/>
                  </a:ext>
                </a:extLst>
              </a:tr>
              <a:tr h="642078">
                <a:tc>
                  <a:txBody>
                    <a:bodyPr/>
                    <a:lstStyle/>
                    <a:p>
                      <a:r>
                        <a:rPr lang="nl-BE" sz="1200" dirty="0">
                          <a:solidFill>
                            <a:schemeClr val="tx1"/>
                          </a:solidFill>
                          <a:latin typeface="Arial" panose="020B0604020202020204" pitchFamily="34" charset="0"/>
                          <a:cs typeface="Arial" panose="020B0604020202020204" pitchFamily="34" charset="0"/>
                        </a:rPr>
                        <a:t>Arbeidsdeling</a:t>
                      </a:r>
                      <a:r>
                        <a:rPr lang="nl-BE" sz="1200" baseline="0" dirty="0">
                          <a:solidFill>
                            <a:schemeClr val="tx1"/>
                          </a:solidFill>
                          <a:latin typeface="Arial" panose="020B0604020202020204" pitchFamily="34" charset="0"/>
                          <a:cs typeface="Arial" panose="020B0604020202020204" pitchFamily="34" charset="0"/>
                        </a:rPr>
                        <a:t> </a:t>
                      </a:r>
                      <a:endParaRPr lang="nl-BE" sz="1200" dirty="0">
                        <a:solidFill>
                          <a:schemeClr val="tx1"/>
                        </a:solidFill>
                        <a:latin typeface="Arial" panose="020B0604020202020204" pitchFamily="34" charset="0"/>
                        <a:cs typeface="Arial" panose="020B0604020202020204" pitchFamily="34" charset="0"/>
                      </a:endParaRPr>
                    </a:p>
                  </a:txBody>
                  <a:tcPr marL="68580" marR="68580" marT="34290" marB="34290">
                    <a:solidFill>
                      <a:schemeClr val="bg1">
                        <a:lumMod val="85000"/>
                      </a:schemeClr>
                    </a:solidFill>
                  </a:tcPr>
                </a:tc>
                <a:tc>
                  <a:txBody>
                    <a:bodyPr/>
                    <a:lstStyle/>
                    <a:p>
                      <a:r>
                        <a:rPr lang="nl-BE" sz="1100" dirty="0">
                          <a:solidFill>
                            <a:schemeClr val="tx1"/>
                          </a:solidFill>
                          <a:latin typeface="Arial" panose="020B0604020202020204" pitchFamily="34" charset="0"/>
                          <a:cs typeface="Arial" panose="020B0604020202020204" pitchFamily="34" charset="0"/>
                        </a:rPr>
                        <a:t>Geen (geslacht?)</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Eerste (</a:t>
                      </a:r>
                      <a:r>
                        <a:rPr lang="nl-BE" sz="1100" i="1" dirty="0">
                          <a:solidFill>
                            <a:schemeClr val="tx1"/>
                          </a:solidFill>
                          <a:latin typeface="Arial" panose="020B0604020202020204" pitchFamily="34" charset="0"/>
                          <a:cs typeface="Arial" panose="020B0604020202020204" pitchFamily="34" charset="0"/>
                        </a:rPr>
                        <a:t>eenvoudige</a:t>
                      </a:r>
                      <a:r>
                        <a:rPr lang="nl-BE" sz="1100" dirty="0">
                          <a:solidFill>
                            <a:schemeClr val="tx1"/>
                          </a:solidFill>
                          <a:latin typeface="Arial" panose="020B0604020202020204" pitchFamily="34" charset="0"/>
                          <a:cs typeface="Arial" panose="020B0604020202020204" pitchFamily="34" charset="0"/>
                        </a:rPr>
                        <a:t>) specialisering (niveau gemeenschap) – vb. lanbouwers en krijgers</a:t>
                      </a: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Grotere diversiteit aan beroepen </a:t>
                      </a:r>
                      <a:r>
                        <a:rPr lang="nl-BE" sz="1100" b="0" dirty="0">
                          <a:solidFill>
                            <a:schemeClr val="tx1"/>
                          </a:solidFill>
                          <a:latin typeface="Arial" panose="020B0604020202020204" pitchFamily="34" charset="0"/>
                          <a:cs typeface="Arial" panose="020B0604020202020204" pitchFamily="34" charset="0"/>
                        </a:rPr>
                        <a:t>(ambachten</a:t>
                      </a:r>
                      <a:r>
                        <a:rPr lang="nl-BE" sz="1100" dirty="0">
                          <a:solidFill>
                            <a:schemeClr val="tx1"/>
                          </a:solidFill>
                          <a:latin typeface="Arial" panose="020B0604020202020204" pitchFamily="34" charset="0"/>
                          <a:cs typeface="Arial" panose="020B0604020202020204" pitchFamily="34" charset="0"/>
                        </a:rPr>
                        <a:t>); en ’niet-productieve klassen’ (adel, clerus, handelaars)</a:t>
                      </a:r>
                    </a:p>
                  </a:txBody>
                  <a:tcPr marL="68580" marR="68580" marT="34290" marB="34290">
                    <a:noFill/>
                  </a:tcPr>
                </a:tc>
                <a:extLst>
                  <a:ext uri="{0D108BD9-81ED-4DB2-BD59-A6C34878D82A}">
                    <a16:rowId xmlns:a16="http://schemas.microsoft.com/office/drawing/2014/main" val="10006"/>
                  </a:ext>
                </a:extLst>
              </a:tr>
              <a:tr h="642078">
                <a:tc>
                  <a:txBody>
                    <a:bodyPr/>
                    <a:lstStyle/>
                    <a:p>
                      <a:r>
                        <a:rPr lang="nl-BE" sz="1200" b="0" i="0" u="none" strike="noStrike" kern="1200" dirty="0">
                          <a:solidFill>
                            <a:schemeClr val="tx1"/>
                          </a:solidFill>
                          <a:effectLst/>
                          <a:latin typeface="+mn-lt"/>
                          <a:ea typeface="+mn-ea"/>
                          <a:cs typeface="+mn-cs"/>
                        </a:rPr>
                        <a:t>Differentiatie (sociale ongelijkheid)</a:t>
                      </a:r>
                      <a:endParaRPr lang="nl-BE" sz="1200" b="0" dirty="0">
                        <a:solidFill>
                          <a:schemeClr val="tx1"/>
                        </a:solidFill>
                        <a:latin typeface="Arial" panose="020B0604020202020204" pitchFamily="34" charset="0"/>
                        <a:cs typeface="Arial" panose="020B0604020202020204" pitchFamily="34" charset="0"/>
                      </a:endParaRPr>
                    </a:p>
                  </a:txBody>
                  <a:tcPr marL="68580" marR="68580" marT="34290" marB="34290">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100" b="0" i="0" u="none" strike="noStrike" kern="1200" dirty="0">
                          <a:solidFill>
                            <a:schemeClr val="tx1"/>
                          </a:solidFill>
                          <a:effectLst/>
                          <a:latin typeface="+mn-lt"/>
                          <a:ea typeface="+mn-ea"/>
                          <a:cs typeface="+mn-cs"/>
                        </a:rPr>
                        <a:t>Beperkt (‘gender’?)</a:t>
                      </a:r>
                    </a:p>
                    <a:p>
                      <a:endParaRPr lang="nl-BE" sz="1100" dirty="0">
                        <a:solidFill>
                          <a:schemeClr val="tx1"/>
                        </a:solidFill>
                        <a:latin typeface="Arial" panose="020B0604020202020204" pitchFamily="34" charset="0"/>
                        <a:cs typeface="Arial" panose="020B0604020202020204" pitchFamily="34" charset="0"/>
                      </a:endParaRPr>
                    </a:p>
                  </a:txBody>
                  <a:tcPr marL="68580" marR="68580" marT="34290" marB="3429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100" b="0" i="0" u="none" strike="noStrike" kern="1200" dirty="0">
                          <a:solidFill>
                            <a:schemeClr val="tx1"/>
                          </a:solidFill>
                          <a:effectLst/>
                          <a:latin typeface="+mn-lt"/>
                          <a:ea typeface="+mn-ea"/>
                          <a:cs typeface="+mn-cs"/>
                        </a:rPr>
                        <a:t>Ontluikende stratificatie: politiek (oorlogsvoering) en religie</a:t>
                      </a:r>
                      <a:r>
                        <a:rPr lang="nl-BE" sz="1100" b="0" i="0" u="none" strike="noStrike" kern="1200" baseline="0" dirty="0">
                          <a:solidFill>
                            <a:schemeClr val="tx1"/>
                          </a:solidFill>
                          <a:effectLst/>
                          <a:latin typeface="+mn-lt"/>
                          <a:ea typeface="+mn-ea"/>
                          <a:cs typeface="+mn-cs"/>
                        </a:rPr>
                        <a:t> dominant over landbouw</a:t>
                      </a:r>
                      <a:endParaRPr lang="nl-BE" sz="1100" b="0" i="0" u="none" strike="noStrike" kern="1200" dirty="0">
                        <a:solidFill>
                          <a:schemeClr val="tx1"/>
                        </a:solidFill>
                        <a:effectLst/>
                        <a:latin typeface="+mn-lt"/>
                        <a:ea typeface="+mn-ea"/>
                        <a:cs typeface="+mn-cs"/>
                      </a:endParaRPr>
                    </a:p>
                    <a:p>
                      <a:endParaRPr lang="nl-BE" sz="1100" dirty="0">
                        <a:solidFill>
                          <a:schemeClr val="tx1"/>
                        </a:solidFill>
                        <a:latin typeface="Arial" panose="020B0604020202020204" pitchFamily="34" charset="0"/>
                        <a:cs typeface="Arial" panose="020B0604020202020204" pitchFamily="34" charset="0"/>
                      </a:endParaRPr>
                    </a:p>
                  </a:txBody>
                  <a:tcPr marL="68580" marR="68580" marT="34290" marB="34290">
                    <a:noFill/>
                  </a:tcPr>
                </a:tc>
                <a:tc>
                  <a:txBody>
                    <a:bodyPr/>
                    <a:lstStyle/>
                    <a:p>
                      <a:r>
                        <a:rPr lang="nl-BE" sz="1100" dirty="0">
                          <a:solidFill>
                            <a:schemeClr val="tx1"/>
                          </a:solidFill>
                          <a:latin typeface="Arial" panose="020B0604020202020204" pitchFamily="34" charset="0"/>
                          <a:cs typeface="Arial" panose="020B0604020202020204" pitchFamily="34" charset="0"/>
                        </a:rPr>
                        <a:t>Standensamenleving met groeiende dominantie van ‘vrijetijdsklassen’ (adel, clerus) over ‘productieve klassen’ (landbouw, ambachten) + slaven in de ‘nieuwe wereld’.</a:t>
                      </a:r>
                    </a:p>
                  </a:txBody>
                  <a:tcPr marL="68580" marR="68580" marT="34290" marB="34290">
                    <a:noFill/>
                  </a:tcPr>
                </a:tc>
                <a:extLst>
                  <a:ext uri="{0D108BD9-81ED-4DB2-BD59-A6C34878D82A}">
                    <a16:rowId xmlns:a16="http://schemas.microsoft.com/office/drawing/2014/main" val="1354674042"/>
                  </a:ext>
                </a:extLst>
              </a:tr>
            </a:tbl>
          </a:graphicData>
        </a:graphic>
      </p:graphicFrame>
      <p:sp>
        <p:nvSpPr>
          <p:cNvPr id="5" name="Tekstvak 4">
            <a:extLst>
              <a:ext uri="{FF2B5EF4-FFF2-40B4-BE49-F238E27FC236}">
                <a16:creationId xmlns:a16="http://schemas.microsoft.com/office/drawing/2014/main" id="{08A1884F-ED80-2E47-9CD5-BB2B4E5278F5}"/>
              </a:ext>
            </a:extLst>
          </p:cNvPr>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7" name="Tijdelijke aanduiding voor dianummer 3">
            <a:extLst>
              <a:ext uri="{FF2B5EF4-FFF2-40B4-BE49-F238E27FC236}">
                <a16:creationId xmlns:a16="http://schemas.microsoft.com/office/drawing/2014/main" id="{E3DDA2D0-274A-D04C-B6F1-3A649678A980}"/>
              </a:ext>
            </a:extLst>
          </p:cNvPr>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2">
            <a:extLst>
              <a:ext uri="{FF2B5EF4-FFF2-40B4-BE49-F238E27FC236}">
                <a16:creationId xmlns:a16="http://schemas.microsoft.com/office/drawing/2014/main" id="{B3FE727C-A70A-8940-8367-74FBA391F2FF}"/>
              </a:ext>
            </a:extLst>
          </p:cNvPr>
          <p:cNvSpPr>
            <a:spLocks noGrp="1" noChangeArrowheads="1"/>
          </p:cNvSpPr>
          <p:nvPr>
            <p:ph type="title"/>
          </p:nvPr>
        </p:nvSpPr>
        <p:spPr>
          <a:xfrm>
            <a:off x="179512" y="0"/>
            <a:ext cx="8784976" cy="1052736"/>
          </a:xfrm>
        </p:spPr>
        <p:txBody>
          <a:bodyPr>
            <a:normAutofit/>
          </a:bodyPr>
          <a:lstStyle/>
          <a:p>
            <a:r>
              <a:rPr lang="nl-BE" dirty="0"/>
              <a:t>Schematisch overzicht</a:t>
            </a:r>
            <a:endParaRPr lang="en-GB" dirty="0"/>
          </a:p>
        </p:txBody>
      </p:sp>
    </p:spTree>
    <p:extLst>
      <p:ext uri="{BB962C8B-B14F-4D97-AF65-F5344CB8AC3E}">
        <p14:creationId xmlns:p14="http://schemas.microsoft.com/office/powerpoint/2010/main" val="207528883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4">
            <a:extLst>
              <a:ext uri="{FF2B5EF4-FFF2-40B4-BE49-F238E27FC236}">
                <a16:creationId xmlns:a16="http://schemas.microsoft.com/office/drawing/2014/main" id="{F9AD8F6E-EA3D-8F48-AE37-E6AFA6F5FEE2}"/>
              </a:ext>
            </a:extLst>
          </p:cNvPr>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5" name="Tekstvak 4">
            <a:extLst>
              <a:ext uri="{FF2B5EF4-FFF2-40B4-BE49-F238E27FC236}">
                <a16:creationId xmlns:a16="http://schemas.microsoft.com/office/drawing/2014/main" id="{08A1884F-ED80-2E47-9CD5-BB2B4E5278F5}"/>
              </a:ext>
            </a:extLst>
          </p:cNvPr>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7" name="Tijdelijke aanduiding voor dianummer 3">
            <a:extLst>
              <a:ext uri="{FF2B5EF4-FFF2-40B4-BE49-F238E27FC236}">
                <a16:creationId xmlns:a16="http://schemas.microsoft.com/office/drawing/2014/main" id="{E3DDA2D0-274A-D04C-B6F1-3A649678A980}"/>
              </a:ext>
            </a:extLst>
          </p:cNvPr>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2">
            <a:extLst>
              <a:ext uri="{FF2B5EF4-FFF2-40B4-BE49-F238E27FC236}">
                <a16:creationId xmlns:a16="http://schemas.microsoft.com/office/drawing/2014/main" id="{4E8880BE-E21F-B74E-A50E-78D2B381B27F}"/>
              </a:ext>
            </a:extLst>
          </p:cNvPr>
          <p:cNvSpPr>
            <a:spLocks noGrp="1" noChangeArrowheads="1"/>
          </p:cNvSpPr>
          <p:nvPr>
            <p:ph type="title"/>
          </p:nvPr>
        </p:nvSpPr>
        <p:spPr>
          <a:xfrm>
            <a:off x="179512" y="0"/>
            <a:ext cx="8784976" cy="1052736"/>
          </a:xfrm>
        </p:spPr>
        <p:txBody>
          <a:bodyPr>
            <a:normAutofit/>
          </a:bodyPr>
          <a:lstStyle/>
          <a:p>
            <a:r>
              <a:rPr lang="nl-BE" dirty="0"/>
              <a:t>Leestip: ‘Werk’ (James Suzman, 2020)</a:t>
            </a:r>
            <a:endParaRPr lang="en-GB" dirty="0"/>
          </a:p>
        </p:txBody>
      </p:sp>
      <p:pic>
        <p:nvPicPr>
          <p:cNvPr id="1026" name="Picture 2">
            <a:extLst>
              <a:ext uri="{FF2B5EF4-FFF2-40B4-BE49-F238E27FC236}">
                <a16:creationId xmlns:a16="http://schemas.microsoft.com/office/drawing/2014/main" id="{82742075-402B-FE42-89D8-E14E18255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96751"/>
            <a:ext cx="3312368" cy="5079671"/>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16C456EB-DE75-C34E-8918-1239FE28C757}"/>
              </a:ext>
            </a:extLst>
          </p:cNvPr>
          <p:cNvSpPr txBox="1"/>
          <p:nvPr/>
        </p:nvSpPr>
        <p:spPr>
          <a:xfrm>
            <a:off x="4427984" y="1191905"/>
            <a:ext cx="4176464" cy="4093428"/>
          </a:xfrm>
          <a:prstGeom prst="rect">
            <a:avLst/>
          </a:prstGeom>
          <a:noFill/>
        </p:spPr>
        <p:txBody>
          <a:bodyPr wrap="square" rtlCol="0">
            <a:spAutoFit/>
          </a:bodyPr>
          <a:lstStyle/>
          <a:p>
            <a:pPr algn="just"/>
            <a:r>
              <a:rPr lang="nl-BE" sz="1500" i="1" dirty="0"/>
              <a:t>Waarom draait eigenlijk alles in onze samenleving om werk? En hoe zou onze wereld eruitzien als werk een minder belangrijke rol zou spelen in ons dagelijks leven? In dit boek buigt James Suzman zich over de geschiedenis van de werkende mens. Werk definieert ons, het bepaalt waar we ons elke dag naartoe begeven en met wie we onze tijd doorbrengen. Het beïnvloedt onze manier van denken en onze eigenwaarde. Maar dat is niet altijd zo geweest …</a:t>
            </a:r>
          </a:p>
          <a:p>
            <a:pPr algn="just"/>
            <a:endParaRPr lang="nl-BE" sz="1400" i="1" dirty="0"/>
          </a:p>
          <a:p>
            <a:pPr algn="just"/>
            <a:r>
              <a:rPr lang="nl-BE" sz="1200" dirty="0"/>
              <a:t>Referentie: Suzman, J. (2020). </a:t>
            </a:r>
            <a:r>
              <a:rPr lang="nl-BE" sz="1200" i="1" dirty="0"/>
              <a:t>Werk. Een geschiedenis van de bezige mens – van de oertijd tot heden.</a:t>
            </a:r>
            <a:r>
              <a:rPr lang="nl-BE" sz="1200" dirty="0"/>
              <a:t> Thomas Rap.</a:t>
            </a:r>
          </a:p>
          <a:p>
            <a:endParaRPr lang="nl-BE" sz="1200" dirty="0"/>
          </a:p>
          <a:p>
            <a:r>
              <a:rPr lang="nl-BE" sz="1200" dirty="0"/>
              <a:t>Persoonlijke pagina J. Suzman: </a:t>
            </a:r>
            <a:r>
              <a:rPr lang="nl-BE" sz="1200" dirty="0">
                <a:hlinkClick r:id="rId4"/>
              </a:rPr>
              <a:t>https://www.fromthebush.com</a:t>
            </a:r>
            <a:r>
              <a:rPr lang="nl-BE" sz="1200" dirty="0"/>
              <a:t> </a:t>
            </a:r>
          </a:p>
        </p:txBody>
      </p:sp>
      <p:sp>
        <p:nvSpPr>
          <p:cNvPr id="10" name="Tekstvak 9">
            <a:extLst>
              <a:ext uri="{FF2B5EF4-FFF2-40B4-BE49-F238E27FC236}">
                <a16:creationId xmlns:a16="http://schemas.microsoft.com/office/drawing/2014/main" id="{A94AC189-074F-624C-890D-CBACBF2D8E14}"/>
              </a:ext>
            </a:extLst>
          </p:cNvPr>
          <p:cNvSpPr txBox="1"/>
          <p:nvPr/>
        </p:nvSpPr>
        <p:spPr>
          <a:xfrm>
            <a:off x="4427984" y="4783706"/>
            <a:ext cx="4104456" cy="1492716"/>
          </a:xfrm>
          <a:prstGeom prst="rect">
            <a:avLst/>
          </a:prstGeom>
          <a:noFill/>
        </p:spPr>
        <p:txBody>
          <a:bodyPr wrap="square" rtlCol="0">
            <a:spAutoFit/>
          </a:bodyPr>
          <a:lstStyle/>
          <a:p>
            <a:r>
              <a:rPr lang="nl-BE" sz="1300" dirty="0"/>
              <a:t>Recensie: </a:t>
            </a:r>
            <a:r>
              <a:rPr lang="nl-BE" sz="1300" dirty="0">
                <a:hlinkClick r:id="rId5"/>
              </a:rPr>
              <a:t>https://www.dewereldmorgen.be/artikel/2021/02/01/werk-een-geschiedenis-van-de-bezige-mens-van-de-oertijd-tot-het-heden/</a:t>
            </a:r>
            <a:r>
              <a:rPr lang="nl-BE" sz="1300" dirty="0"/>
              <a:t> </a:t>
            </a:r>
          </a:p>
          <a:p>
            <a:endParaRPr lang="nl-BE" sz="1300" dirty="0"/>
          </a:p>
          <a:p>
            <a:r>
              <a:rPr lang="nl-BE" sz="1300" dirty="0"/>
              <a:t>BBC – Radio 4 Podcast</a:t>
            </a:r>
          </a:p>
          <a:p>
            <a:r>
              <a:rPr lang="nl-BE" sz="1300" dirty="0">
                <a:hlinkClick r:id="rId6"/>
              </a:rPr>
              <a:t>https://www.bbc.co.uk/sounds/play/m000q8z9</a:t>
            </a:r>
            <a:r>
              <a:rPr lang="nl-BE" sz="1300" dirty="0"/>
              <a:t> </a:t>
            </a:r>
          </a:p>
        </p:txBody>
      </p:sp>
    </p:spTree>
    <p:extLst>
      <p:ext uri="{BB962C8B-B14F-4D97-AF65-F5344CB8AC3E}">
        <p14:creationId xmlns:p14="http://schemas.microsoft.com/office/powerpoint/2010/main" val="269873851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Industrieel Kapitalisme</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3" name="Picture 2"/>
          <p:cNvPicPr>
            <a:picLocks noChangeAspect="1"/>
          </p:cNvPicPr>
          <p:nvPr/>
        </p:nvPicPr>
        <p:blipFill>
          <a:blip r:embed="rId3"/>
          <a:stretch>
            <a:fillRect/>
          </a:stretch>
        </p:blipFill>
        <p:spPr>
          <a:xfrm>
            <a:off x="395536" y="1268760"/>
            <a:ext cx="8358976" cy="4968551"/>
          </a:xfrm>
          <a:prstGeom prst="rect">
            <a:avLst/>
          </a:prstGeom>
        </p:spPr>
      </p:pic>
    </p:spTree>
    <p:extLst>
      <p:ext uri="{BB962C8B-B14F-4D97-AF65-F5344CB8AC3E}">
        <p14:creationId xmlns:p14="http://schemas.microsoft.com/office/powerpoint/2010/main" val="105629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620688"/>
            <a:ext cx="8784976" cy="1052736"/>
          </a:xfrm>
        </p:spPr>
        <p:txBody>
          <a:bodyPr>
            <a:normAutofit fontScale="90000"/>
          </a:bodyPr>
          <a:lstStyle/>
          <a:p>
            <a:r>
              <a:rPr lang="nl-BE" dirty="0"/>
              <a:t>Kerneigenschappen industrieel kapitalisme (slide 20 – 33)</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3" name="Picture 2"/>
          <p:cNvPicPr>
            <a:picLocks noChangeAspect="1"/>
          </p:cNvPicPr>
          <p:nvPr/>
        </p:nvPicPr>
        <p:blipFill>
          <a:blip r:embed="rId3"/>
          <a:stretch>
            <a:fillRect/>
          </a:stretch>
        </p:blipFill>
        <p:spPr>
          <a:xfrm>
            <a:off x="1763688" y="2564904"/>
            <a:ext cx="5616624" cy="3338505"/>
          </a:xfrm>
          <a:prstGeom prst="rect">
            <a:avLst/>
          </a:prstGeom>
        </p:spPr>
      </p:pic>
    </p:spTree>
    <p:extLst>
      <p:ext uri="{BB962C8B-B14F-4D97-AF65-F5344CB8AC3E}">
        <p14:creationId xmlns:p14="http://schemas.microsoft.com/office/powerpoint/2010/main" val="1600689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Gespecialiseerde interactiekaders (1)</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3" name="Picture 2"/>
          <p:cNvPicPr>
            <a:picLocks noChangeAspect="1"/>
          </p:cNvPicPr>
          <p:nvPr/>
        </p:nvPicPr>
        <p:blipFill>
          <a:blip r:embed="rId3"/>
          <a:stretch>
            <a:fillRect/>
          </a:stretch>
        </p:blipFill>
        <p:spPr>
          <a:xfrm>
            <a:off x="395536" y="1052736"/>
            <a:ext cx="8305800" cy="5067300"/>
          </a:xfrm>
          <a:prstGeom prst="rect">
            <a:avLst/>
          </a:prstGeom>
        </p:spPr>
      </p:pic>
      <p:sp>
        <p:nvSpPr>
          <p:cNvPr id="4" name="TextBox 3"/>
          <p:cNvSpPr txBox="1"/>
          <p:nvPr/>
        </p:nvSpPr>
        <p:spPr>
          <a:xfrm>
            <a:off x="395536" y="6165304"/>
            <a:ext cx="8280920" cy="369332"/>
          </a:xfrm>
          <a:prstGeom prst="rect">
            <a:avLst/>
          </a:prstGeom>
          <a:noFill/>
        </p:spPr>
        <p:txBody>
          <a:bodyPr wrap="square" rtlCol="0">
            <a:spAutoFit/>
          </a:bodyPr>
          <a:lstStyle/>
          <a:p>
            <a:r>
              <a:rPr lang="nl-NL" b="1" dirty="0"/>
              <a:t>Proces van structurele differentiatie</a:t>
            </a:r>
            <a:r>
              <a:rPr lang="nl-NL" dirty="0"/>
              <a:t>    		         </a:t>
            </a:r>
            <a:r>
              <a:rPr lang="nl-NL" sz="1400" dirty="0"/>
              <a:t>Bron: </a:t>
            </a:r>
            <a:r>
              <a:rPr lang="nl-NL" sz="1400" dirty="0" err="1"/>
              <a:t>Elchardus</a:t>
            </a:r>
            <a:r>
              <a:rPr lang="nl-NL" sz="1400" dirty="0"/>
              <a:t>, </a:t>
            </a:r>
            <a:r>
              <a:rPr lang="nl-NL" sz="1400" dirty="0" err="1"/>
              <a:t>Spruyt</a:t>
            </a:r>
            <a:r>
              <a:rPr lang="nl-NL" sz="1400" dirty="0"/>
              <a:t> &amp;</a:t>
            </a:r>
            <a:r>
              <a:rPr lang="nl-NL" sz="1400" dirty="0" err="1"/>
              <a:t>Vanroelen</a:t>
            </a:r>
            <a:r>
              <a:rPr lang="nl-NL" sz="1400" dirty="0"/>
              <a:t>, 2014</a:t>
            </a:r>
          </a:p>
        </p:txBody>
      </p:sp>
    </p:spTree>
    <p:extLst>
      <p:ext uri="{BB962C8B-B14F-4D97-AF65-F5344CB8AC3E}">
        <p14:creationId xmlns:p14="http://schemas.microsoft.com/office/powerpoint/2010/main" val="3514805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Gespecialiseerde interactiekaders (2)</a:t>
            </a:r>
            <a:endParaRPr lang="en-GB" dirty="0"/>
          </a:p>
        </p:txBody>
      </p:sp>
      <p:sp>
        <p:nvSpPr>
          <p:cNvPr id="30723" name="Rectangle 3"/>
          <p:cNvSpPr>
            <a:spLocks noGrp="1" noChangeArrowheads="1"/>
          </p:cNvSpPr>
          <p:nvPr>
            <p:ph type="body" idx="1"/>
          </p:nvPr>
        </p:nvSpPr>
        <p:spPr>
          <a:xfrm>
            <a:off x="179512" y="908720"/>
            <a:ext cx="8784976" cy="5544616"/>
          </a:xfrm>
        </p:spPr>
        <p:txBody>
          <a:bodyPr>
            <a:normAutofit fontScale="92500"/>
          </a:bodyPr>
          <a:lstStyle/>
          <a:p>
            <a:pPr>
              <a:lnSpc>
                <a:spcPct val="90000"/>
              </a:lnSpc>
            </a:pPr>
            <a:r>
              <a:rPr lang="nl-BE" dirty="0"/>
              <a:t>Differentiatie interactiekaders:</a:t>
            </a:r>
          </a:p>
          <a:p>
            <a:pPr lvl="1">
              <a:lnSpc>
                <a:spcPct val="90000"/>
              </a:lnSpc>
            </a:pPr>
            <a:r>
              <a:rPr lang="nl-BE" dirty="0"/>
              <a:t>Premodern gezin: reproductie, ontspanning, productie, vorming</a:t>
            </a:r>
          </a:p>
          <a:p>
            <a:pPr lvl="1">
              <a:lnSpc>
                <a:spcPct val="90000"/>
              </a:lnSpc>
            </a:pPr>
            <a:r>
              <a:rPr lang="nl-BE" dirty="0"/>
              <a:t>Modern:</a:t>
            </a:r>
          </a:p>
          <a:p>
            <a:pPr lvl="2">
              <a:lnSpc>
                <a:spcPct val="90000"/>
              </a:lnSpc>
            </a:pPr>
            <a:r>
              <a:rPr lang="nl-BE" dirty="0"/>
              <a:t>Reproductie, consumptie en ontspanning </a:t>
            </a:r>
            <a:r>
              <a:rPr lang="nl-BE" dirty="0">
                <a:sym typeface="Wingdings" pitchFamily="2" charset="2"/>
              </a:rPr>
              <a:t> G</a:t>
            </a:r>
            <a:r>
              <a:rPr lang="nl-BE" dirty="0"/>
              <a:t>ezin</a:t>
            </a:r>
          </a:p>
          <a:p>
            <a:pPr lvl="2">
              <a:lnSpc>
                <a:spcPct val="90000"/>
              </a:lnSpc>
            </a:pPr>
            <a:r>
              <a:rPr lang="nl-BE" dirty="0"/>
              <a:t>Opvoeding </a:t>
            </a:r>
            <a:r>
              <a:rPr lang="nl-BE" dirty="0">
                <a:sym typeface="Wingdings" pitchFamily="2" charset="2"/>
              </a:rPr>
              <a:t></a:t>
            </a:r>
            <a:r>
              <a:rPr lang="nl-BE" dirty="0"/>
              <a:t> School, crèche, jeugdbeweging</a:t>
            </a:r>
          </a:p>
          <a:p>
            <a:pPr lvl="2">
              <a:lnSpc>
                <a:spcPct val="90000"/>
              </a:lnSpc>
            </a:pPr>
            <a:r>
              <a:rPr lang="nl-BE" dirty="0"/>
              <a:t>Zorg </a:t>
            </a:r>
            <a:r>
              <a:rPr lang="nl-BE" dirty="0">
                <a:sym typeface="Wingdings" pitchFamily="2" charset="2"/>
              </a:rPr>
              <a:t> </a:t>
            </a:r>
            <a:r>
              <a:rPr lang="nl-BE" dirty="0"/>
              <a:t>Ziekenhuis, rusthuis</a:t>
            </a:r>
          </a:p>
          <a:p>
            <a:pPr lvl="2">
              <a:lnSpc>
                <a:spcPct val="90000"/>
              </a:lnSpc>
            </a:pPr>
            <a:r>
              <a:rPr lang="nl-BE" b="1" u="sng" dirty="0"/>
              <a:t>Productie</a:t>
            </a:r>
            <a:r>
              <a:rPr lang="nl-BE" b="1" dirty="0"/>
              <a:t> </a:t>
            </a:r>
            <a:r>
              <a:rPr lang="nl-BE" b="1" dirty="0">
                <a:sym typeface="Wingdings" pitchFamily="2" charset="2"/>
              </a:rPr>
              <a:t> </a:t>
            </a:r>
            <a:r>
              <a:rPr lang="nl-BE" b="1" dirty="0"/>
              <a:t>Arbeidsorganisaties</a:t>
            </a:r>
          </a:p>
          <a:p>
            <a:pPr>
              <a:lnSpc>
                <a:spcPct val="90000"/>
              </a:lnSpc>
            </a:pPr>
            <a:r>
              <a:rPr lang="nl-BE" dirty="0"/>
              <a:t>Opkomst “arbeidsorganisaties” = CRUCIAAL voor kapitalistische productieproces:</a:t>
            </a:r>
          </a:p>
          <a:p>
            <a:pPr lvl="1">
              <a:lnSpc>
                <a:spcPct val="90000"/>
              </a:lnSpc>
            </a:pPr>
            <a:r>
              <a:rPr lang="nl-BE" dirty="0"/>
              <a:t>Wegnemen van controle bij arbeiders</a:t>
            </a:r>
          </a:p>
          <a:p>
            <a:pPr lvl="1">
              <a:lnSpc>
                <a:spcPct val="90000"/>
              </a:lnSpc>
            </a:pPr>
            <a:r>
              <a:rPr lang="nl-BE" dirty="0"/>
              <a:t>Mogelijkheid efficiënte organisatie van productie</a:t>
            </a:r>
          </a:p>
          <a:p>
            <a:pPr lvl="1">
              <a:lnSpc>
                <a:spcPct val="90000"/>
              </a:lnSpc>
            </a:pPr>
            <a:r>
              <a:rPr lang="nl-BE" dirty="0"/>
              <a:t>Huishoudens a</a:t>
            </a:r>
            <a:r>
              <a:rPr lang="nl-BE" dirty="0">
                <a:sym typeface="Wingdings" pitchFamily="2" charset="2"/>
              </a:rPr>
              <a:t>fhankelijk van tewerkstelling voor inkomen</a:t>
            </a: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763242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‘Vrije’ arbeidsverhoudingen (1)</a:t>
            </a:r>
            <a:endParaRPr lang="en-GB" dirty="0"/>
          </a:p>
        </p:txBody>
      </p:sp>
      <p:sp>
        <p:nvSpPr>
          <p:cNvPr id="30723" name="Rectangle 3"/>
          <p:cNvSpPr>
            <a:spLocks noGrp="1" noChangeArrowheads="1"/>
          </p:cNvSpPr>
          <p:nvPr>
            <p:ph type="body" idx="1"/>
          </p:nvPr>
        </p:nvSpPr>
        <p:spPr>
          <a:xfrm>
            <a:off x="179512" y="1268760"/>
            <a:ext cx="8712968" cy="5184576"/>
          </a:xfrm>
        </p:spPr>
        <p:txBody>
          <a:bodyPr>
            <a:normAutofit/>
          </a:bodyPr>
          <a:lstStyle/>
          <a:p>
            <a:pPr>
              <a:lnSpc>
                <a:spcPct val="90000"/>
              </a:lnSpc>
            </a:pPr>
            <a:r>
              <a:rPr lang="nl-BE" dirty="0"/>
              <a:t>Gevolg structurele differentiatie:</a:t>
            </a:r>
          </a:p>
          <a:p>
            <a:pPr lvl="1">
              <a:lnSpc>
                <a:spcPct val="90000"/>
              </a:lnSpc>
            </a:pPr>
            <a:r>
              <a:rPr lang="nl-BE" dirty="0"/>
              <a:t>Ontstaan “markteconomie”:</a:t>
            </a:r>
          </a:p>
          <a:p>
            <a:pPr lvl="2">
              <a:lnSpc>
                <a:spcPct val="90000"/>
              </a:lnSpc>
            </a:pPr>
            <a:r>
              <a:rPr lang="nl-BE" dirty="0"/>
              <a:t>Economische interacties = zakelijke interacties</a:t>
            </a:r>
          </a:p>
          <a:p>
            <a:pPr lvl="2">
              <a:lnSpc>
                <a:spcPct val="90000"/>
              </a:lnSpc>
            </a:pPr>
            <a:r>
              <a:rPr lang="nl-BE" dirty="0"/>
              <a:t>Geobjectiveerd door wetten van de markt</a:t>
            </a:r>
          </a:p>
          <a:p>
            <a:pPr lvl="2">
              <a:lnSpc>
                <a:spcPct val="90000"/>
              </a:lnSpc>
            </a:pPr>
            <a:r>
              <a:rPr lang="nl-BE" dirty="0"/>
              <a:t>Geld als universele betaalwijze</a:t>
            </a:r>
          </a:p>
          <a:p>
            <a:pPr lvl="1">
              <a:lnSpc>
                <a:spcPct val="90000"/>
              </a:lnSpc>
            </a:pPr>
            <a:r>
              <a:rPr lang="nl-BE" dirty="0"/>
              <a:t>Arbeid vervat in afzonderlijke instituties</a:t>
            </a:r>
          </a:p>
          <a:p>
            <a:pPr lvl="2">
              <a:lnSpc>
                <a:spcPct val="90000"/>
              </a:lnSpc>
            </a:pPr>
            <a:r>
              <a:rPr lang="nl-BE" dirty="0"/>
              <a:t>Formele relatie </a:t>
            </a:r>
            <a:r>
              <a:rPr lang="nl-BE" dirty="0">
                <a:sym typeface="Wingdings"/>
              </a:rPr>
              <a:t> Loonarbeidsverhouding</a:t>
            </a:r>
          </a:p>
          <a:p>
            <a:pPr marL="1371600" lvl="3" indent="0">
              <a:lnSpc>
                <a:spcPct val="90000"/>
              </a:lnSpc>
              <a:buNone/>
            </a:pPr>
            <a:r>
              <a:rPr lang="nl-BE" dirty="0">
                <a:sym typeface="Wingdings"/>
              </a:rPr>
              <a:t> Paternalisme, lijfeigendom</a:t>
            </a:r>
            <a:endParaRPr lang="nl-BE" dirty="0"/>
          </a:p>
          <a:p>
            <a:pPr lvl="2">
              <a:lnSpc>
                <a:spcPct val="90000"/>
              </a:lnSpc>
            </a:pPr>
            <a:r>
              <a:rPr lang="nl-BE" dirty="0"/>
              <a:t>Gevolgen onpersoonlijke arbeidsrelaties:</a:t>
            </a:r>
          </a:p>
          <a:p>
            <a:pPr lvl="3">
              <a:lnSpc>
                <a:spcPct val="90000"/>
              </a:lnSpc>
            </a:pPr>
            <a:r>
              <a:rPr lang="nl-BE" dirty="0"/>
              <a:t>Marx: uitbuiting</a:t>
            </a:r>
          </a:p>
          <a:p>
            <a:pPr lvl="3">
              <a:lnSpc>
                <a:spcPct val="90000"/>
              </a:lnSpc>
            </a:pPr>
            <a:r>
              <a:rPr lang="nl-BE" dirty="0"/>
              <a:t>Weber: rationaliteit in het productieproces</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82375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‘Vrije’ arbeidsverhoudingen (2)</a:t>
            </a:r>
            <a:endParaRPr lang="en-GB" dirty="0"/>
          </a:p>
        </p:txBody>
      </p:sp>
      <p:sp>
        <p:nvSpPr>
          <p:cNvPr id="30723" name="Rectangle 3"/>
          <p:cNvSpPr>
            <a:spLocks noGrp="1" noChangeArrowheads="1"/>
          </p:cNvSpPr>
          <p:nvPr>
            <p:ph type="body" idx="1"/>
          </p:nvPr>
        </p:nvSpPr>
        <p:spPr>
          <a:xfrm>
            <a:off x="179512" y="1340768"/>
            <a:ext cx="8712968" cy="5112568"/>
          </a:xfrm>
        </p:spPr>
        <p:txBody>
          <a:bodyPr>
            <a:normAutofit/>
          </a:bodyPr>
          <a:lstStyle/>
          <a:p>
            <a:pPr>
              <a:lnSpc>
                <a:spcPct val="90000"/>
              </a:lnSpc>
            </a:pPr>
            <a:r>
              <a:rPr lang="nl-BE" dirty="0"/>
              <a:t>Werk wordt synoniem voor “loonarbeid”</a:t>
            </a:r>
          </a:p>
          <a:p>
            <a:pPr lvl="1">
              <a:lnSpc>
                <a:spcPct val="90000"/>
              </a:lnSpc>
            </a:pPr>
            <a:r>
              <a:rPr lang="nl-BE" dirty="0"/>
              <a:t>Premoderne samenleving:</a:t>
            </a:r>
          </a:p>
          <a:p>
            <a:pPr lvl="2">
              <a:lnSpc>
                <a:spcPct val="90000"/>
              </a:lnSpc>
            </a:pPr>
            <a:r>
              <a:rPr lang="nl-BE" dirty="0"/>
              <a:t>Mix van geld en natura vergoedingen</a:t>
            </a:r>
          </a:p>
          <a:p>
            <a:pPr lvl="1">
              <a:lnSpc>
                <a:spcPct val="90000"/>
              </a:lnSpc>
            </a:pPr>
            <a:r>
              <a:rPr lang="nl-BE" dirty="0"/>
              <a:t>Industrieel kapitalisme:</a:t>
            </a:r>
          </a:p>
          <a:p>
            <a:pPr lvl="2">
              <a:lnSpc>
                <a:spcPct val="90000"/>
              </a:lnSpc>
            </a:pPr>
            <a:r>
              <a:rPr lang="nl-BE" dirty="0"/>
              <a:t>Loskoppeling arbeiders van productiemiddelen </a:t>
            </a:r>
            <a:r>
              <a:rPr lang="nl-BE" dirty="0">
                <a:sym typeface="Wingdings" pitchFamily="2" charset="2"/>
              </a:rPr>
              <a:t> aangewezen op “monetair loon”</a:t>
            </a:r>
          </a:p>
          <a:p>
            <a:pPr lvl="2">
              <a:lnSpc>
                <a:spcPct val="90000"/>
              </a:lnSpc>
            </a:pPr>
            <a:r>
              <a:rPr lang="nl-BE" dirty="0">
                <a:sym typeface="Wingdings" pitchFamily="2" charset="2"/>
              </a:rPr>
              <a:t>Lange tijd: tussenvormen (o.a. voedselbonnen)</a:t>
            </a:r>
          </a:p>
          <a:p>
            <a:pPr lvl="2">
              <a:lnSpc>
                <a:spcPct val="90000"/>
              </a:lnSpc>
            </a:pPr>
            <a:r>
              <a:rPr lang="nl-BE" dirty="0">
                <a:sym typeface="Wingdings" pitchFamily="2" charset="2"/>
              </a:rPr>
              <a:t>Ontstaan idee van “werkloosheid”:</a:t>
            </a:r>
          </a:p>
          <a:p>
            <a:pPr lvl="3">
              <a:lnSpc>
                <a:spcPct val="90000"/>
              </a:lnSpc>
            </a:pPr>
            <a:r>
              <a:rPr lang="nl-BE" dirty="0">
                <a:sym typeface="Wingdings" pitchFamily="2" charset="2"/>
              </a:rPr>
              <a:t>Nieuwe situatie: “Niet tewerkgesteld zijn” = “Zonder werk zijn” = “Zonder inkomen zijn”</a:t>
            </a:r>
          </a:p>
          <a:p>
            <a:pPr lvl="3">
              <a:lnSpc>
                <a:spcPct val="90000"/>
              </a:lnSpc>
            </a:pPr>
            <a:r>
              <a:rPr lang="nl-BE" dirty="0">
                <a:sym typeface="Wingdings" pitchFamily="2" charset="2"/>
              </a:rPr>
              <a:t>In 20</a:t>
            </a:r>
            <a:r>
              <a:rPr lang="nl-BE" baseline="30000" dirty="0">
                <a:sym typeface="Wingdings" pitchFamily="2" charset="2"/>
              </a:rPr>
              <a:t>ste</a:t>
            </a:r>
            <a:r>
              <a:rPr lang="nl-BE" dirty="0">
                <a:sym typeface="Wingdings" pitchFamily="2" charset="2"/>
              </a:rPr>
              <a:t> eeuw gecorrigeerd door welvaartsstaat</a:t>
            </a: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82431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Het productiesysteem (1)</a:t>
            </a:r>
            <a:endParaRPr lang="en-GB" dirty="0"/>
          </a:p>
        </p:txBody>
      </p:sp>
      <p:sp>
        <p:nvSpPr>
          <p:cNvPr id="30723" name="Rectangle 3"/>
          <p:cNvSpPr>
            <a:spLocks noGrp="1" noChangeArrowheads="1"/>
          </p:cNvSpPr>
          <p:nvPr>
            <p:ph type="body" idx="1"/>
          </p:nvPr>
        </p:nvSpPr>
        <p:spPr>
          <a:xfrm>
            <a:off x="179512" y="1052736"/>
            <a:ext cx="6408712" cy="5184576"/>
          </a:xfrm>
        </p:spPr>
        <p:txBody>
          <a:bodyPr>
            <a:normAutofit fontScale="92500" lnSpcReduction="20000"/>
          </a:bodyPr>
          <a:lstStyle/>
          <a:p>
            <a:pPr>
              <a:lnSpc>
                <a:spcPct val="90000"/>
              </a:lnSpc>
            </a:pPr>
            <a:r>
              <a:rPr lang="nl-BE" dirty="0"/>
              <a:t>Doelparadigma is typerend voor organisaties:</a:t>
            </a:r>
          </a:p>
          <a:p>
            <a:pPr lvl="1">
              <a:lnSpc>
                <a:spcPct val="90000"/>
              </a:lnSpc>
            </a:pPr>
            <a:r>
              <a:rPr lang="nl-BE" dirty="0"/>
              <a:t>Gericht op een specfiek doel</a:t>
            </a:r>
          </a:p>
          <a:p>
            <a:pPr lvl="1">
              <a:lnSpc>
                <a:spcPct val="90000"/>
              </a:lnSpc>
            </a:pPr>
            <a:r>
              <a:rPr lang="nl-BE" dirty="0"/>
              <a:t>Rationeel nastreven</a:t>
            </a:r>
          </a:p>
          <a:p>
            <a:pPr lvl="1">
              <a:lnSpc>
                <a:spcPct val="90000"/>
              </a:lnSpc>
            </a:pPr>
            <a:r>
              <a:rPr lang="nl-BE" dirty="0"/>
              <a:t>Controleren en coördineren met het oog doel</a:t>
            </a:r>
          </a:p>
          <a:p>
            <a:pPr>
              <a:lnSpc>
                <a:spcPct val="90000"/>
              </a:lnSpc>
            </a:pPr>
            <a:r>
              <a:rPr lang="nl-BE" dirty="0"/>
              <a:t>Bureaucratie:</a:t>
            </a:r>
          </a:p>
          <a:p>
            <a:pPr lvl="1">
              <a:lnSpc>
                <a:spcPct val="90000"/>
              </a:lnSpc>
            </a:pPr>
            <a:r>
              <a:rPr lang="nl-BE" i="1" dirty="0"/>
              <a:t>Max Weber</a:t>
            </a:r>
            <a:r>
              <a:rPr lang="nl-BE" dirty="0"/>
              <a:t> – “Wirtschaft und Gesellschaft” (1922)</a:t>
            </a:r>
          </a:p>
          <a:p>
            <a:pPr lvl="1">
              <a:lnSpc>
                <a:spcPct val="90000"/>
              </a:lnSpc>
            </a:pPr>
            <a:r>
              <a:rPr lang="nl-BE" dirty="0"/>
              <a:t>Term voor formele organisatievorm</a:t>
            </a:r>
          </a:p>
          <a:p>
            <a:pPr lvl="1">
              <a:lnSpc>
                <a:spcPct val="90000"/>
              </a:lnSpc>
            </a:pPr>
            <a:r>
              <a:rPr lang="nl-BE" dirty="0"/>
              <a:t>“Vrij jong” interactiekader, dat razendsnel de wereld veroverde</a:t>
            </a:r>
          </a:p>
          <a:p>
            <a:pPr lvl="1">
              <a:lnSpc>
                <a:spcPct val="90000"/>
              </a:lnSpc>
            </a:pPr>
            <a:r>
              <a:rPr lang="nl-BE" dirty="0"/>
              <a:t>Schoolvoorbeeld = industrieel-kapitalistische arbeidsorganisatie</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026" name="Picture 2"/>
          <p:cNvPicPr>
            <a:picLocks noChangeAspect="1" noChangeArrowheads="1"/>
          </p:cNvPicPr>
          <p:nvPr/>
        </p:nvPicPr>
        <p:blipFill>
          <a:blip r:embed="rId3" cstate="print"/>
          <a:srcRect/>
          <a:stretch>
            <a:fillRect/>
          </a:stretch>
        </p:blipFill>
        <p:spPr bwMode="auto">
          <a:xfrm>
            <a:off x="6777457" y="1074970"/>
            <a:ext cx="2366543" cy="3024336"/>
          </a:xfrm>
          <a:prstGeom prst="rect">
            <a:avLst/>
          </a:prstGeom>
          <a:noFill/>
          <a:ln w="9525">
            <a:noFill/>
            <a:miter lim="800000"/>
            <a:headEnd/>
            <a:tailEnd/>
          </a:ln>
        </p:spPr>
      </p:pic>
      <p:sp>
        <p:nvSpPr>
          <p:cNvPr id="9" name="Tekstvak 8"/>
          <p:cNvSpPr txBox="1"/>
          <p:nvPr/>
        </p:nvSpPr>
        <p:spPr>
          <a:xfrm>
            <a:off x="6876256" y="4149081"/>
            <a:ext cx="2160240" cy="276999"/>
          </a:xfrm>
          <a:prstGeom prst="rect">
            <a:avLst/>
          </a:prstGeom>
          <a:noFill/>
        </p:spPr>
        <p:txBody>
          <a:bodyPr wrap="square" rtlCol="0">
            <a:spAutoFit/>
          </a:bodyPr>
          <a:lstStyle/>
          <a:p>
            <a:pPr algn="ctr"/>
            <a:r>
              <a:rPr lang="nl-BE" sz="1200" b="1" i="1" dirty="0"/>
              <a:t>Max Weber (1864-1920)</a:t>
            </a:r>
          </a:p>
        </p:txBody>
      </p:sp>
    </p:spTree>
    <p:extLst>
      <p:ext uri="{BB962C8B-B14F-4D97-AF65-F5344CB8AC3E}">
        <p14:creationId xmlns:p14="http://schemas.microsoft.com/office/powerpoint/2010/main" val="423121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332656"/>
            <a:ext cx="8928992" cy="2434282"/>
          </a:xfrm>
        </p:spPr>
        <p:txBody>
          <a:bodyPr>
            <a:normAutofit/>
          </a:bodyPr>
          <a:lstStyle/>
          <a:p>
            <a:r>
              <a:rPr lang="nl-BE" sz="4000" dirty="0"/>
              <a:t>Arbeidssociologie</a:t>
            </a:r>
            <a:br>
              <a:rPr lang="nl-BE" sz="4000" dirty="0"/>
            </a:br>
            <a:br>
              <a:rPr lang="nl-NL" sz="4000" dirty="0"/>
            </a:br>
            <a:r>
              <a:rPr lang="nl-NL" sz="4000" b="1" dirty="0"/>
              <a:t>HOOFDSTUK  4</a:t>
            </a:r>
            <a:endParaRPr lang="en-US" sz="4000" dirty="0">
              <a:solidFill>
                <a:schemeClr val="tx1">
                  <a:lumMod val="95000"/>
                  <a:lumOff val="5000"/>
                </a:schemeClr>
              </a:solidFill>
            </a:endParaRPr>
          </a:p>
        </p:txBody>
      </p:sp>
      <p:sp>
        <p:nvSpPr>
          <p:cNvPr id="3" name="Tijdelijke aanduiding voor inhoud 2"/>
          <p:cNvSpPr>
            <a:spLocks noGrp="1"/>
          </p:cNvSpPr>
          <p:nvPr>
            <p:ph idx="1"/>
          </p:nvPr>
        </p:nvSpPr>
        <p:spPr>
          <a:xfrm>
            <a:off x="395536" y="2924944"/>
            <a:ext cx="8496944" cy="3600400"/>
          </a:xfrm>
        </p:spPr>
        <p:txBody>
          <a:bodyPr>
            <a:normAutofit lnSpcReduction="10000"/>
          </a:bodyPr>
          <a:lstStyle/>
          <a:p>
            <a:pPr marL="0" indent="0" algn="ctr">
              <a:buNone/>
            </a:pPr>
            <a:r>
              <a:rPr lang="nl-NL" dirty="0"/>
              <a:t>Kapitalisme en de opkomst van de industriële arbeidsorganisatie</a:t>
            </a:r>
          </a:p>
          <a:p>
            <a:pPr marL="0" indent="0">
              <a:buNone/>
            </a:pPr>
            <a:endParaRPr lang="nl-NL" dirty="0"/>
          </a:p>
          <a:p>
            <a:pPr lvl="1"/>
            <a:r>
              <a:rPr lang="nl-NL" dirty="0"/>
              <a:t>Modernisering, kapitalisme en industrialisering</a:t>
            </a:r>
          </a:p>
          <a:p>
            <a:pPr lvl="1"/>
            <a:r>
              <a:rPr lang="nl-NL" dirty="0"/>
              <a:t>Werk in de pre-industriële samenleving</a:t>
            </a:r>
          </a:p>
          <a:p>
            <a:pPr lvl="1"/>
            <a:r>
              <a:rPr lang="nl-NL" dirty="0"/>
              <a:t>Industrieel kapitalisme: “</a:t>
            </a:r>
            <a:r>
              <a:rPr lang="nl-NL" i="1" dirty="0"/>
              <a:t>voor</a:t>
            </a:r>
            <a:r>
              <a:rPr lang="nl-NL" dirty="0"/>
              <a:t> en </a:t>
            </a:r>
            <a:r>
              <a:rPr lang="nl-NL" i="1" dirty="0"/>
              <a:t>na</a:t>
            </a:r>
            <a:r>
              <a:rPr lang="nl-NL" dirty="0"/>
              <a:t>”</a:t>
            </a:r>
          </a:p>
          <a:p>
            <a:pPr lvl="1"/>
            <a:r>
              <a:rPr lang="nl-NL" dirty="0"/>
              <a:t>Oorzaken van het industrialiseringsproces</a:t>
            </a: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2</a:t>
            </a:fld>
            <a:endParaRPr lang="en-US" sz="1400" b="1" i="1">
              <a:solidFill>
                <a:schemeClr val="tx1"/>
              </a:solidFill>
            </a:endParaRPr>
          </a:p>
        </p:txBody>
      </p:sp>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8"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1" i="1" u="none" strike="noStrike" kern="1200" cap="none" spc="0" normalizeH="0" baseline="0" noProof="0">
              <a:ln>
                <a:noFill/>
              </a:ln>
              <a:solidFill>
                <a:schemeClr val="tx1"/>
              </a:solidFill>
              <a:effectLst/>
              <a:uLnTx/>
              <a:uFillTx/>
              <a:latin typeface="+mn-lt"/>
              <a:ea typeface="+mn-ea"/>
              <a:cs typeface="+mn-cs"/>
            </a:endParaRPr>
          </a:p>
        </p:txBody>
      </p:sp>
      <p:sp>
        <p:nvSpPr>
          <p:cNvPr id="9" name="Tekstvak 8"/>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a:p>
        </p:txBody>
      </p:sp>
    </p:spTree>
    <p:extLst>
      <p:ext uri="{BB962C8B-B14F-4D97-AF65-F5344CB8AC3E}">
        <p14:creationId xmlns:p14="http://schemas.microsoft.com/office/powerpoint/2010/main" val="57971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Het productiesysteem (2)</a:t>
            </a:r>
            <a:endParaRPr lang="en-GB" dirty="0"/>
          </a:p>
        </p:txBody>
      </p:sp>
      <p:sp>
        <p:nvSpPr>
          <p:cNvPr id="30723" name="Rectangle 3"/>
          <p:cNvSpPr>
            <a:spLocks noGrp="1" noChangeArrowheads="1"/>
          </p:cNvSpPr>
          <p:nvPr>
            <p:ph type="body" idx="1"/>
          </p:nvPr>
        </p:nvSpPr>
        <p:spPr>
          <a:xfrm>
            <a:off x="179512" y="1052736"/>
            <a:ext cx="8712968" cy="5328592"/>
          </a:xfrm>
        </p:spPr>
        <p:txBody>
          <a:bodyPr>
            <a:normAutofit/>
          </a:bodyPr>
          <a:lstStyle/>
          <a:p>
            <a:pPr>
              <a:lnSpc>
                <a:spcPct val="90000"/>
              </a:lnSpc>
            </a:pPr>
            <a:r>
              <a:rPr lang="nl-BE" dirty="0"/>
              <a:t>De bureaucratische organisatiewijze:</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2" name="Picture 1"/>
          <p:cNvPicPr>
            <a:picLocks noChangeAspect="1"/>
          </p:cNvPicPr>
          <p:nvPr/>
        </p:nvPicPr>
        <p:blipFill>
          <a:blip r:embed="rId3"/>
          <a:stretch>
            <a:fillRect/>
          </a:stretch>
        </p:blipFill>
        <p:spPr>
          <a:xfrm>
            <a:off x="1835696" y="1651074"/>
            <a:ext cx="5400600" cy="4843746"/>
          </a:xfrm>
          <a:prstGeom prst="rect">
            <a:avLst/>
          </a:prstGeom>
        </p:spPr>
      </p:pic>
    </p:spTree>
    <p:extLst>
      <p:ext uri="{BB962C8B-B14F-4D97-AF65-F5344CB8AC3E}">
        <p14:creationId xmlns:p14="http://schemas.microsoft.com/office/powerpoint/2010/main" val="72521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Het productiesysteem (3)</a:t>
            </a:r>
            <a:endParaRPr lang="en-GB" dirty="0"/>
          </a:p>
        </p:txBody>
      </p:sp>
      <p:sp>
        <p:nvSpPr>
          <p:cNvPr id="30723" name="Rectangle 3"/>
          <p:cNvSpPr>
            <a:spLocks noGrp="1" noChangeArrowheads="1"/>
          </p:cNvSpPr>
          <p:nvPr>
            <p:ph type="body" idx="1"/>
          </p:nvPr>
        </p:nvSpPr>
        <p:spPr>
          <a:xfrm>
            <a:off x="179512" y="1052736"/>
            <a:ext cx="8712968" cy="5472608"/>
          </a:xfrm>
        </p:spPr>
        <p:txBody>
          <a:bodyPr>
            <a:normAutofit fontScale="85000" lnSpcReduction="20000"/>
          </a:bodyPr>
          <a:lstStyle/>
          <a:p>
            <a:pPr>
              <a:lnSpc>
                <a:spcPct val="90000"/>
              </a:lnSpc>
            </a:pPr>
            <a:r>
              <a:rPr lang="nl-BE" dirty="0"/>
              <a:t>Arbeidsdeling en arbeidsverdeling:</a:t>
            </a:r>
          </a:p>
          <a:p>
            <a:pPr lvl="1">
              <a:lnSpc>
                <a:spcPct val="90000"/>
              </a:lnSpc>
            </a:pPr>
            <a:r>
              <a:rPr lang="nl-BE" dirty="0"/>
              <a:t>Arbeidsdeling </a:t>
            </a:r>
            <a:r>
              <a:rPr lang="nl-BE" i="1" dirty="0"/>
              <a:t>(</a:t>
            </a:r>
            <a:r>
              <a:rPr lang="nl-BE" i="1" dirty="0" err="1"/>
              <a:t>Social</a:t>
            </a:r>
            <a:r>
              <a:rPr lang="nl-BE" i="1" dirty="0"/>
              <a:t> </a:t>
            </a:r>
            <a:r>
              <a:rPr lang="nl-BE" i="1" dirty="0" err="1"/>
              <a:t>division</a:t>
            </a:r>
            <a:r>
              <a:rPr lang="nl-BE" i="1" dirty="0"/>
              <a:t> of labour):</a:t>
            </a:r>
          </a:p>
          <a:p>
            <a:pPr lvl="2">
              <a:lnSpc>
                <a:spcPct val="90000"/>
              </a:lnSpc>
            </a:pPr>
            <a:r>
              <a:rPr lang="nl-BE" dirty="0"/>
              <a:t>Symptoom van ontwikkeling </a:t>
            </a:r>
            <a:r>
              <a:rPr lang="nl-BE" dirty="0">
                <a:sym typeface="Wingdings" pitchFamily="2" charset="2"/>
              </a:rPr>
              <a:t> Specialisatie</a:t>
            </a:r>
            <a:r>
              <a:rPr lang="nl-BE" dirty="0"/>
              <a:t>; </a:t>
            </a:r>
            <a:r>
              <a:rPr lang="nl-BE" i="1" dirty="0"/>
              <a:t>+/- Stratificatie</a:t>
            </a:r>
            <a:endParaRPr lang="nl-BE" dirty="0"/>
          </a:p>
          <a:p>
            <a:pPr lvl="2">
              <a:lnSpc>
                <a:spcPct val="90000"/>
              </a:lnSpc>
            </a:pPr>
            <a:r>
              <a:rPr lang="nl-BE" dirty="0"/>
              <a:t>Verscheidenheid van arbeidsverrichtingen die voortvloeien uit de menselijke hoedanigheid</a:t>
            </a:r>
          </a:p>
          <a:p>
            <a:pPr lvl="2">
              <a:lnSpc>
                <a:spcPct val="90000"/>
              </a:lnSpc>
            </a:pPr>
            <a:r>
              <a:rPr lang="nl-BE" dirty="0"/>
              <a:t>Uitgekristalliseerd in beroepen</a:t>
            </a:r>
            <a:endParaRPr lang="nl-BE" dirty="0">
              <a:sym typeface="Wingdings" pitchFamily="2" charset="2"/>
            </a:endParaRPr>
          </a:p>
          <a:p>
            <a:pPr lvl="2">
              <a:lnSpc>
                <a:spcPct val="90000"/>
              </a:lnSpc>
            </a:pPr>
            <a:r>
              <a:rPr lang="nl-BE" i="1" dirty="0">
                <a:sym typeface="Wingdings" pitchFamily="2" charset="2"/>
              </a:rPr>
              <a:t>A. Mok</a:t>
            </a:r>
            <a:r>
              <a:rPr lang="nl-BE" dirty="0">
                <a:sym typeface="Wingdings" pitchFamily="2" charset="2"/>
              </a:rPr>
              <a:t> – Arbeidsdeling “verbindt”</a:t>
            </a:r>
            <a:endParaRPr lang="nl-BE" i="1" dirty="0"/>
          </a:p>
          <a:p>
            <a:pPr lvl="1">
              <a:lnSpc>
                <a:spcPct val="90000"/>
              </a:lnSpc>
            </a:pPr>
            <a:r>
              <a:rPr lang="nl-BE" dirty="0"/>
              <a:t>Arbeidsverdeling </a:t>
            </a:r>
            <a:r>
              <a:rPr lang="nl-BE" i="1" dirty="0"/>
              <a:t>(</a:t>
            </a:r>
            <a:r>
              <a:rPr lang="nl-BE" i="1" dirty="0" err="1"/>
              <a:t>Technical</a:t>
            </a:r>
            <a:r>
              <a:rPr lang="nl-BE" i="1" dirty="0"/>
              <a:t> </a:t>
            </a:r>
            <a:r>
              <a:rPr lang="nl-BE" i="1" dirty="0" err="1"/>
              <a:t>division</a:t>
            </a:r>
            <a:r>
              <a:rPr lang="nl-BE" i="1" dirty="0"/>
              <a:t> of labour)</a:t>
            </a:r>
            <a:r>
              <a:rPr lang="nl-BE" dirty="0"/>
              <a:t>:</a:t>
            </a:r>
          </a:p>
          <a:p>
            <a:pPr lvl="2">
              <a:lnSpc>
                <a:spcPct val="90000"/>
              </a:lnSpc>
            </a:pPr>
            <a:r>
              <a:rPr lang="nl-BE" dirty="0"/>
              <a:t>Typisch voor industrieel kapitalistische productiewijze</a:t>
            </a:r>
            <a:endParaRPr lang="nl-BE" dirty="0">
              <a:sym typeface="Wingdings" pitchFamily="2" charset="2"/>
            </a:endParaRPr>
          </a:p>
          <a:p>
            <a:pPr lvl="2">
              <a:lnSpc>
                <a:spcPct val="90000"/>
              </a:lnSpc>
            </a:pPr>
            <a:r>
              <a:rPr lang="nl-BE" dirty="0">
                <a:sym typeface="Wingdings" pitchFamily="2" charset="2"/>
              </a:rPr>
              <a:t>Coördinatie binnen een bureaucratisch organisatiesysteem</a:t>
            </a:r>
          </a:p>
          <a:p>
            <a:pPr lvl="2">
              <a:lnSpc>
                <a:spcPct val="90000"/>
              </a:lnSpc>
            </a:pPr>
            <a:r>
              <a:rPr lang="nl-BE" dirty="0">
                <a:sym typeface="Wingdings" pitchFamily="2" charset="2"/>
              </a:rPr>
              <a:t>“Shift in productiewijze”: van vakmanschap (hele beroepen) naar gefragmenteerde arbeid</a:t>
            </a:r>
          </a:p>
          <a:p>
            <a:pPr lvl="2">
              <a:lnSpc>
                <a:spcPct val="90000"/>
              </a:lnSpc>
            </a:pPr>
            <a:r>
              <a:rPr lang="nl-BE" dirty="0">
                <a:sym typeface="Wingdings" pitchFamily="2" charset="2"/>
              </a:rPr>
              <a:t>Impliceert machtsprocessen en hiërarchie</a:t>
            </a:r>
          </a:p>
          <a:p>
            <a:pPr lvl="2">
              <a:lnSpc>
                <a:spcPct val="90000"/>
              </a:lnSpc>
            </a:pPr>
            <a:r>
              <a:rPr lang="nl-BE" dirty="0">
                <a:sym typeface="Wingdings" pitchFamily="2" charset="2"/>
              </a:rPr>
              <a:t>Vervreemding en verlies van controle voor de arbeider</a:t>
            </a:r>
          </a:p>
          <a:p>
            <a:pPr lvl="2">
              <a:lnSpc>
                <a:spcPct val="90000"/>
              </a:lnSpc>
            </a:pPr>
            <a:r>
              <a:rPr lang="nl-BE" i="1" dirty="0">
                <a:sym typeface="Wingdings" pitchFamily="2" charset="2"/>
              </a:rPr>
              <a:t>A. Mok</a:t>
            </a:r>
            <a:r>
              <a:rPr lang="nl-BE" dirty="0">
                <a:sym typeface="Wingdings" pitchFamily="2" charset="2"/>
              </a:rPr>
              <a:t> – Arbeidsverdeling “verdeelt”</a:t>
            </a:r>
            <a:endParaRPr lang="nl-BE" i="1" dirty="0">
              <a:sym typeface="Wingdings" pitchFamily="2" charset="2"/>
            </a:endParaRPr>
          </a:p>
          <a:p>
            <a:pPr lvl="1">
              <a:lnSpc>
                <a:spcPct val="90000"/>
              </a:lnSpc>
            </a:pPr>
            <a:endParaRPr lang="nl-BE" dirty="0"/>
          </a:p>
          <a:p>
            <a:pPr lvl="1">
              <a:lnSpc>
                <a:spcPct val="90000"/>
              </a:lnSpc>
              <a:buNone/>
            </a:pPr>
            <a:r>
              <a:rPr lang="nl-BE" dirty="0">
                <a:sym typeface="Wingdings" pitchFamily="2" charset="2"/>
              </a:rPr>
              <a:t> </a:t>
            </a:r>
            <a:r>
              <a:rPr lang="nl-BE" dirty="0"/>
              <a:t>Pre-industrieel: alleen arbeidsdeling</a:t>
            </a:r>
          </a:p>
          <a:p>
            <a:pPr lvl="1">
              <a:lnSpc>
                <a:spcPct val="90000"/>
              </a:lnSpc>
              <a:buNone/>
            </a:pPr>
            <a:r>
              <a:rPr lang="nl-BE" dirty="0">
                <a:sym typeface="Wingdings" pitchFamily="2" charset="2"/>
              </a:rPr>
              <a:t> </a:t>
            </a:r>
            <a:r>
              <a:rPr lang="nl-BE" dirty="0"/>
              <a:t>Industrieel: arbeidsdeling en arbeidsverdeling</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605240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Het productiesysteem (4)</a:t>
            </a:r>
            <a:endParaRPr lang="en-GB" dirty="0"/>
          </a:p>
        </p:txBody>
      </p:sp>
      <p:sp>
        <p:nvSpPr>
          <p:cNvPr id="30723" name="Rectangle 3"/>
          <p:cNvSpPr>
            <a:spLocks noGrp="1" noChangeArrowheads="1"/>
          </p:cNvSpPr>
          <p:nvPr>
            <p:ph type="body" idx="1"/>
          </p:nvPr>
        </p:nvSpPr>
        <p:spPr>
          <a:xfrm>
            <a:off x="179512" y="980728"/>
            <a:ext cx="8712968" cy="5544616"/>
          </a:xfrm>
        </p:spPr>
        <p:txBody>
          <a:bodyPr>
            <a:normAutofit fontScale="92500" lnSpcReduction="20000"/>
          </a:bodyPr>
          <a:lstStyle/>
          <a:p>
            <a:pPr>
              <a:lnSpc>
                <a:spcPct val="90000"/>
              </a:lnSpc>
            </a:pPr>
            <a:r>
              <a:rPr lang="nl-BE" dirty="0"/>
              <a:t>Mechanisering:</a:t>
            </a:r>
          </a:p>
          <a:p>
            <a:pPr lvl="1">
              <a:lnSpc>
                <a:spcPct val="90000"/>
              </a:lnSpc>
            </a:pPr>
            <a:r>
              <a:rPr lang="nl-BE" dirty="0"/>
              <a:t>Nieuwe (levensloze) energiebronnen:</a:t>
            </a:r>
          </a:p>
          <a:p>
            <a:pPr lvl="1">
              <a:lnSpc>
                <a:spcPct val="90000"/>
              </a:lnSpc>
            </a:pPr>
            <a:r>
              <a:rPr lang="nl-BE" dirty="0"/>
              <a:t>Sleutelinnovatie = Stoommachine (1750)</a:t>
            </a:r>
          </a:p>
          <a:p>
            <a:pPr lvl="2">
              <a:lnSpc>
                <a:spcPct val="90000"/>
              </a:lnSpc>
            </a:pPr>
            <a:r>
              <a:rPr lang="nl-BE" dirty="0"/>
              <a:t>Productiviteitsstijgingen in nijverheid (o.a. in textielindustrie</a:t>
            </a:r>
            <a:r>
              <a:rPr lang="nl-BE" i="1" dirty="0"/>
              <a:t>)</a:t>
            </a:r>
            <a:endParaRPr lang="nl-BE" dirty="0"/>
          </a:p>
          <a:p>
            <a:pPr lvl="2">
              <a:lnSpc>
                <a:spcPct val="90000"/>
              </a:lnSpc>
            </a:pPr>
            <a:r>
              <a:rPr lang="nl-BE" dirty="0"/>
              <a:t>Revolutie voor transport en mijnbouw</a:t>
            </a:r>
          </a:p>
          <a:p>
            <a:pPr lvl="1">
              <a:lnSpc>
                <a:spcPct val="90000"/>
              </a:lnSpc>
            </a:pPr>
            <a:r>
              <a:rPr lang="nl-BE" dirty="0"/>
              <a:t>Complexe machinerie </a:t>
            </a:r>
            <a:r>
              <a:rPr lang="nl-BE" dirty="0">
                <a:sym typeface="Wingdings" pitchFamily="2" charset="2"/>
              </a:rPr>
              <a:t> kapitaalsintensief  fabrieken</a:t>
            </a:r>
            <a:endParaRPr lang="nl-BE" dirty="0"/>
          </a:p>
          <a:p>
            <a:pPr lvl="1">
              <a:lnSpc>
                <a:spcPct val="90000"/>
              </a:lnSpc>
            </a:pPr>
            <a:r>
              <a:rPr lang="nl-BE" dirty="0"/>
              <a:t>Gevolgen voor organisatie van arbeid:</a:t>
            </a:r>
          </a:p>
          <a:p>
            <a:pPr lvl="2">
              <a:lnSpc>
                <a:spcPct val="90000"/>
              </a:lnSpc>
            </a:pPr>
            <a:r>
              <a:rPr lang="nl-BE" dirty="0"/>
              <a:t>Pre-industrieel: werkman heeft controle over gereedschap, productiemiddelen en -proces</a:t>
            </a:r>
          </a:p>
          <a:p>
            <a:pPr lvl="2">
              <a:lnSpc>
                <a:spcPct val="90000"/>
              </a:lnSpc>
            </a:pPr>
            <a:r>
              <a:rPr lang="nl-BE" dirty="0"/>
              <a:t>Industrieel: onder supervisie van kapitalist en controlerende en disciplinerende werking machine</a:t>
            </a:r>
          </a:p>
          <a:p>
            <a:pPr lvl="1">
              <a:lnSpc>
                <a:spcPct val="90000"/>
              </a:lnSpc>
            </a:pPr>
            <a:r>
              <a:rPr lang="nl-BE" dirty="0"/>
              <a:t>Weerstand:</a:t>
            </a:r>
          </a:p>
          <a:p>
            <a:pPr lvl="2">
              <a:lnSpc>
                <a:spcPct val="90000"/>
              </a:lnSpc>
            </a:pPr>
            <a:r>
              <a:rPr lang="nl-BE" dirty="0"/>
              <a:t>Invoering van machines werd gecontesteerd</a:t>
            </a:r>
          </a:p>
          <a:p>
            <a:pPr lvl="2">
              <a:lnSpc>
                <a:spcPct val="90000"/>
              </a:lnSpc>
            </a:pPr>
            <a:r>
              <a:rPr lang="nl-BE" dirty="0"/>
              <a:t>Legendarisch voorbeeld: de “Luddieten”</a:t>
            </a:r>
          </a:p>
          <a:p>
            <a:pPr lvl="2">
              <a:lnSpc>
                <a:spcPct val="90000"/>
              </a:lnSpc>
            </a:pPr>
            <a:r>
              <a:rPr lang="nl-BE" dirty="0"/>
              <a:t>Meer algemeen: arbeiders verenigen zich in vakbonden en politieke partijen om negatieve effecten van het productiesysteem te neutraliseren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74583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Omgang met “de tijd” (1)</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9" name="Tijdelijke aanduiding voor inhoud 8"/>
          <p:cNvSpPr>
            <a:spLocks noGrp="1"/>
          </p:cNvSpPr>
          <p:nvPr>
            <p:ph idx="1"/>
          </p:nvPr>
        </p:nvSpPr>
        <p:spPr>
          <a:xfrm>
            <a:off x="395536" y="5517232"/>
            <a:ext cx="8229600" cy="1040979"/>
          </a:xfrm>
        </p:spPr>
        <p:txBody>
          <a:bodyPr>
            <a:normAutofit fontScale="70000" lnSpcReduction="20000"/>
          </a:bodyPr>
          <a:lstStyle/>
          <a:p>
            <a:r>
              <a:rPr lang="nl-BE" dirty="0">
                <a:hlinkClick r:id="rId3"/>
              </a:rPr>
              <a:t>http://www.grand-hornu.eu/</a:t>
            </a:r>
            <a:endParaRPr lang="nl-BE" dirty="0"/>
          </a:p>
          <a:p>
            <a:r>
              <a:rPr lang="nl-BE" dirty="0">
                <a:hlinkClick r:id="rId4"/>
              </a:rPr>
              <a:t>https://www.vrt.be/vrtnws/nl/2010/02/05/utopia_boven_de_koolmijn-1-710171/</a:t>
            </a:r>
            <a:r>
              <a:rPr lang="nl-BE" dirty="0"/>
              <a:t>   </a:t>
            </a:r>
          </a:p>
        </p:txBody>
      </p:sp>
      <p:pic>
        <p:nvPicPr>
          <p:cNvPr id="1026" name="Picture 2"/>
          <p:cNvPicPr>
            <a:picLocks noChangeAspect="1" noChangeArrowheads="1"/>
          </p:cNvPicPr>
          <p:nvPr/>
        </p:nvPicPr>
        <p:blipFill>
          <a:blip r:embed="rId5" cstate="print"/>
          <a:srcRect/>
          <a:stretch>
            <a:fillRect/>
          </a:stretch>
        </p:blipFill>
        <p:spPr bwMode="auto">
          <a:xfrm>
            <a:off x="1" y="1124744"/>
            <a:ext cx="9144000" cy="4009628"/>
          </a:xfrm>
          <a:prstGeom prst="rect">
            <a:avLst/>
          </a:prstGeom>
          <a:noFill/>
          <a:ln w="9525">
            <a:noFill/>
            <a:miter lim="800000"/>
            <a:headEnd/>
            <a:tailEnd/>
          </a:ln>
        </p:spPr>
      </p:pic>
    </p:spTree>
    <p:extLst>
      <p:ext uri="{BB962C8B-B14F-4D97-AF65-F5344CB8AC3E}">
        <p14:creationId xmlns:p14="http://schemas.microsoft.com/office/powerpoint/2010/main" val="384620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Omgang met “de tijd” (2)</a:t>
            </a:r>
            <a:endParaRPr lang="en-GB" dirty="0"/>
          </a:p>
        </p:txBody>
      </p:sp>
      <p:sp>
        <p:nvSpPr>
          <p:cNvPr id="30723" name="Rectangle 3"/>
          <p:cNvSpPr>
            <a:spLocks noGrp="1" noChangeArrowheads="1"/>
          </p:cNvSpPr>
          <p:nvPr>
            <p:ph type="body" idx="1"/>
          </p:nvPr>
        </p:nvSpPr>
        <p:spPr>
          <a:xfrm>
            <a:off x="179512" y="980728"/>
            <a:ext cx="8712968" cy="5544616"/>
          </a:xfrm>
        </p:spPr>
        <p:txBody>
          <a:bodyPr>
            <a:normAutofit fontScale="92500" lnSpcReduction="20000"/>
          </a:bodyPr>
          <a:lstStyle/>
          <a:p>
            <a:pPr>
              <a:lnSpc>
                <a:spcPct val="90000"/>
              </a:lnSpc>
            </a:pPr>
            <a:r>
              <a:rPr lang="nl-BE" dirty="0"/>
              <a:t>Pre-industriële samenleving:</a:t>
            </a:r>
          </a:p>
          <a:p>
            <a:pPr lvl="1">
              <a:lnSpc>
                <a:spcPct val="90000"/>
              </a:lnSpc>
            </a:pPr>
            <a:r>
              <a:rPr lang="nl-BE" dirty="0"/>
              <a:t>Irregulariteit op vlak van werktijden is de norm</a:t>
            </a:r>
          </a:p>
          <a:p>
            <a:pPr lvl="1">
              <a:lnSpc>
                <a:spcPct val="90000"/>
              </a:lnSpc>
            </a:pPr>
            <a:r>
              <a:rPr lang="nl-BE" dirty="0"/>
              <a:t>De natuur en noodzaak zijn de criteria</a:t>
            </a:r>
          </a:p>
          <a:p>
            <a:pPr lvl="1">
              <a:lnSpc>
                <a:spcPct val="90000"/>
              </a:lnSpc>
            </a:pPr>
            <a:r>
              <a:rPr lang="nl-BE" dirty="0"/>
              <a:t>Arbeid is in eerste plaats “behoeftegericht”</a:t>
            </a:r>
            <a:endParaRPr lang="nl-BE" dirty="0">
              <a:sym typeface="Wingdings" pitchFamily="2" charset="2"/>
            </a:endParaRPr>
          </a:p>
          <a:p>
            <a:pPr>
              <a:lnSpc>
                <a:spcPct val="90000"/>
              </a:lnSpc>
            </a:pPr>
            <a:r>
              <a:rPr lang="nl-BE" dirty="0"/>
              <a:t>Industrieel kapitalisme:</a:t>
            </a:r>
          </a:p>
          <a:p>
            <a:pPr lvl="1">
              <a:lnSpc>
                <a:spcPct val="90000"/>
              </a:lnSpc>
            </a:pPr>
            <a:r>
              <a:rPr lang="nl-BE" dirty="0"/>
              <a:t>Introductie van “gemeten arbeidstijd”</a:t>
            </a:r>
          </a:p>
          <a:p>
            <a:pPr lvl="1">
              <a:lnSpc>
                <a:spcPct val="90000"/>
              </a:lnSpc>
            </a:pPr>
            <a:r>
              <a:rPr lang="nl-BE" dirty="0"/>
              <a:t>Fabrieksklok als demarcatielijn tussen vrije tijd en arbeidstijd</a:t>
            </a:r>
          </a:p>
          <a:p>
            <a:pPr lvl="1">
              <a:lnSpc>
                <a:spcPct val="90000"/>
              </a:lnSpc>
            </a:pPr>
            <a:r>
              <a:rPr lang="nl-BE" dirty="0"/>
              <a:t>Binnen arbeidstijd ritme bepaald door machinerie</a:t>
            </a:r>
          </a:p>
          <a:p>
            <a:pPr lvl="1">
              <a:lnSpc>
                <a:spcPct val="90000"/>
              </a:lnSpc>
            </a:pPr>
            <a:r>
              <a:rPr lang="nl-BE" dirty="0"/>
              <a:t>Time is money:</a:t>
            </a:r>
          </a:p>
          <a:p>
            <a:pPr lvl="2">
              <a:lnSpc>
                <a:spcPct val="90000"/>
              </a:lnSpc>
            </a:pPr>
            <a:r>
              <a:rPr lang="nl-BE" dirty="0"/>
              <a:t>Instrument van planning en evaluatie</a:t>
            </a:r>
          </a:p>
          <a:p>
            <a:pPr lvl="2">
              <a:lnSpc>
                <a:spcPct val="90000"/>
              </a:lnSpc>
            </a:pPr>
            <a:r>
              <a:rPr lang="nl-BE" dirty="0"/>
              <a:t>Instrument van disciplinering en sanctionering</a:t>
            </a:r>
          </a:p>
          <a:p>
            <a:pPr lvl="1">
              <a:lnSpc>
                <a:spcPct val="90000"/>
              </a:lnSpc>
            </a:pPr>
            <a:r>
              <a:rPr lang="nl-BE" dirty="0"/>
              <a:t>Tijd = sleutelaspect van sociale strijd:</a:t>
            </a:r>
          </a:p>
          <a:p>
            <a:pPr lvl="2">
              <a:lnSpc>
                <a:spcPct val="90000"/>
              </a:lnSpc>
            </a:pPr>
            <a:r>
              <a:rPr lang="nl-BE" dirty="0"/>
              <a:t>Beperken van arbeidstijd</a:t>
            </a:r>
          </a:p>
          <a:p>
            <a:pPr lvl="2">
              <a:lnSpc>
                <a:spcPct val="90000"/>
              </a:lnSpc>
            </a:pPr>
            <a:r>
              <a:rPr lang="nl-BE" dirty="0"/>
              <a:t>Verwerven van minimale controle binnen arbeidstijd</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690472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De strijd om de tijd</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10" name="TextBox 6">
            <a:extLst>
              <a:ext uri="{FF2B5EF4-FFF2-40B4-BE49-F238E27FC236}">
                <a16:creationId xmlns:a16="http://schemas.microsoft.com/office/drawing/2014/main" id="{2A0FE37B-1E91-1344-915D-61B44AB73A10}"/>
              </a:ext>
            </a:extLst>
          </p:cNvPr>
          <p:cNvSpPr txBox="1"/>
          <p:nvPr/>
        </p:nvSpPr>
        <p:spPr>
          <a:xfrm>
            <a:off x="431540" y="6139425"/>
            <a:ext cx="8280920" cy="369332"/>
          </a:xfrm>
          <a:prstGeom prst="rect">
            <a:avLst/>
          </a:prstGeom>
          <a:noFill/>
        </p:spPr>
        <p:txBody>
          <a:bodyPr wrap="square" rtlCol="0">
            <a:spAutoFit/>
          </a:bodyPr>
          <a:lstStyle/>
          <a:p>
            <a:r>
              <a:rPr lang="en-US" dirty="0" err="1"/>
              <a:t>Femma</a:t>
            </a:r>
            <a:r>
              <a:rPr lang="en-US" dirty="0"/>
              <a:t>-experiment 30-uren </a:t>
            </a:r>
            <a:r>
              <a:rPr lang="en-US" dirty="0" err="1"/>
              <a:t>werkweek</a:t>
            </a:r>
            <a:r>
              <a:rPr lang="en-US" dirty="0"/>
              <a:t>: </a:t>
            </a:r>
            <a:r>
              <a:rPr lang="en-US" dirty="0">
                <a:hlinkClick r:id="rId3"/>
              </a:rPr>
              <a:t>https://www.gerichtopevenwicht.be/eigenmix</a:t>
            </a:r>
            <a:r>
              <a:rPr lang="en-US" dirty="0"/>
              <a:t> </a:t>
            </a:r>
          </a:p>
        </p:txBody>
      </p:sp>
      <p:pic>
        <p:nvPicPr>
          <p:cNvPr id="4" name="Afbeelding 3">
            <a:extLst>
              <a:ext uri="{FF2B5EF4-FFF2-40B4-BE49-F238E27FC236}">
                <a16:creationId xmlns:a16="http://schemas.microsoft.com/office/drawing/2014/main" id="{B5527671-B6B5-CB45-920A-97490B1A3C0C}"/>
              </a:ext>
            </a:extLst>
          </p:cNvPr>
          <p:cNvPicPr>
            <a:picLocks noChangeAspect="1"/>
          </p:cNvPicPr>
          <p:nvPr/>
        </p:nvPicPr>
        <p:blipFill>
          <a:blip r:embed="rId4"/>
          <a:stretch>
            <a:fillRect/>
          </a:stretch>
        </p:blipFill>
        <p:spPr>
          <a:xfrm>
            <a:off x="235423" y="866719"/>
            <a:ext cx="3588691" cy="5272705"/>
          </a:xfrm>
          <a:prstGeom prst="rect">
            <a:avLst/>
          </a:prstGeom>
        </p:spPr>
      </p:pic>
      <p:pic>
        <p:nvPicPr>
          <p:cNvPr id="11" name="Picture 5">
            <a:extLst>
              <a:ext uri="{FF2B5EF4-FFF2-40B4-BE49-F238E27FC236}">
                <a16:creationId xmlns:a16="http://schemas.microsoft.com/office/drawing/2014/main" id="{211F6115-E737-2644-8B9F-E8F0B912AC54}"/>
              </a:ext>
            </a:extLst>
          </p:cNvPr>
          <p:cNvPicPr>
            <a:picLocks noChangeAspect="1"/>
          </p:cNvPicPr>
          <p:nvPr/>
        </p:nvPicPr>
        <p:blipFill>
          <a:blip r:embed="rId5"/>
          <a:stretch>
            <a:fillRect/>
          </a:stretch>
        </p:blipFill>
        <p:spPr>
          <a:xfrm>
            <a:off x="6285607" y="1870392"/>
            <a:ext cx="2606873" cy="4180438"/>
          </a:xfrm>
          <a:prstGeom prst="rect">
            <a:avLst/>
          </a:prstGeom>
        </p:spPr>
      </p:pic>
      <p:sp>
        <p:nvSpPr>
          <p:cNvPr id="12" name="Tekstvak 11">
            <a:extLst>
              <a:ext uri="{FF2B5EF4-FFF2-40B4-BE49-F238E27FC236}">
                <a16:creationId xmlns:a16="http://schemas.microsoft.com/office/drawing/2014/main" id="{16E565D9-134C-9C43-94CC-3CCA464D6E0A}"/>
              </a:ext>
            </a:extLst>
          </p:cNvPr>
          <p:cNvSpPr txBox="1"/>
          <p:nvPr/>
        </p:nvSpPr>
        <p:spPr>
          <a:xfrm>
            <a:off x="3832414" y="808218"/>
            <a:ext cx="5212381" cy="938719"/>
          </a:xfrm>
          <a:prstGeom prst="rect">
            <a:avLst/>
          </a:prstGeom>
          <a:noFill/>
        </p:spPr>
        <p:txBody>
          <a:bodyPr wrap="square" rtlCol="0">
            <a:spAutoFit/>
          </a:bodyPr>
          <a:lstStyle/>
          <a:p>
            <a:r>
              <a:rPr lang="nl-BE" sz="1100" b="1" dirty="0"/>
              <a:t>Bronnen:</a:t>
            </a:r>
          </a:p>
          <a:p>
            <a:r>
              <a:rPr lang="nl-BE" sz="1100" dirty="0">
                <a:hlinkClick r:id="rId6"/>
              </a:rPr>
              <a:t>https://www.abvvmetaal.be/1meiinuwkot/3803-e-book-arbeidsduurvermindering</a:t>
            </a:r>
            <a:r>
              <a:rPr lang="nl-BE" sz="1100" dirty="0"/>
              <a:t> </a:t>
            </a:r>
          </a:p>
          <a:p>
            <a:r>
              <a:rPr lang="nl-BE" sz="1100" dirty="0">
                <a:hlinkClick r:id="rId7"/>
              </a:rPr>
              <a:t>https://issuu.com/vbofeb/docs/reflect14_fr</a:t>
            </a:r>
            <a:r>
              <a:rPr lang="nl-BE" sz="1100" dirty="0"/>
              <a:t> </a:t>
            </a:r>
          </a:p>
          <a:p>
            <a:r>
              <a:rPr lang="nl-BE" sz="1100" dirty="0">
                <a:hlinkClick r:id="rId8"/>
              </a:rPr>
              <a:t>https://www.denktankminerva.be/analyse/2018/4/30/een-kleine-geschiedenis-van-de-arbeidsduurvermindering</a:t>
            </a:r>
            <a:r>
              <a:rPr lang="nl-BE" sz="1100" dirty="0"/>
              <a:t> </a:t>
            </a:r>
          </a:p>
        </p:txBody>
      </p:sp>
      <p:pic>
        <p:nvPicPr>
          <p:cNvPr id="6" name="Afbeelding 5">
            <a:extLst>
              <a:ext uri="{FF2B5EF4-FFF2-40B4-BE49-F238E27FC236}">
                <a16:creationId xmlns:a16="http://schemas.microsoft.com/office/drawing/2014/main" id="{0CF08D95-583D-6645-B439-E36D3AB32C88}"/>
              </a:ext>
            </a:extLst>
          </p:cNvPr>
          <p:cNvPicPr>
            <a:picLocks noChangeAspect="1"/>
          </p:cNvPicPr>
          <p:nvPr/>
        </p:nvPicPr>
        <p:blipFill>
          <a:blip r:embed="rId9"/>
          <a:stretch>
            <a:fillRect/>
          </a:stretch>
        </p:blipFill>
        <p:spPr>
          <a:xfrm>
            <a:off x="3475800" y="1716642"/>
            <a:ext cx="3008391" cy="3728582"/>
          </a:xfrm>
          <a:prstGeom prst="rect">
            <a:avLst/>
          </a:prstGeom>
        </p:spPr>
      </p:pic>
    </p:spTree>
    <p:extLst>
      <p:ext uri="{BB962C8B-B14F-4D97-AF65-F5344CB8AC3E}">
        <p14:creationId xmlns:p14="http://schemas.microsoft.com/office/powerpoint/2010/main" val="1927535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Opleiding en rekrutering (1)</a:t>
            </a:r>
            <a:endParaRPr lang="en-GB" dirty="0"/>
          </a:p>
        </p:txBody>
      </p:sp>
      <p:sp>
        <p:nvSpPr>
          <p:cNvPr id="30723" name="Rectangle 3"/>
          <p:cNvSpPr>
            <a:spLocks noGrp="1" noChangeArrowheads="1"/>
          </p:cNvSpPr>
          <p:nvPr>
            <p:ph type="body" idx="1"/>
          </p:nvPr>
        </p:nvSpPr>
        <p:spPr>
          <a:xfrm>
            <a:off x="179512" y="1052736"/>
            <a:ext cx="8712968" cy="5544616"/>
          </a:xfrm>
        </p:spPr>
        <p:txBody>
          <a:bodyPr>
            <a:normAutofit fontScale="92500" lnSpcReduction="20000"/>
          </a:bodyPr>
          <a:lstStyle/>
          <a:p>
            <a:pPr>
              <a:lnSpc>
                <a:spcPct val="90000"/>
              </a:lnSpc>
            </a:pPr>
            <a:r>
              <a:rPr lang="nl-BE" dirty="0"/>
              <a:t>Pre-industriële samenleving:</a:t>
            </a:r>
          </a:p>
          <a:p>
            <a:pPr lvl="1">
              <a:lnSpc>
                <a:spcPct val="90000"/>
              </a:lnSpc>
            </a:pPr>
            <a:r>
              <a:rPr lang="nl-BE" dirty="0"/>
              <a:t>Terrein van het premoderne gezin</a:t>
            </a:r>
          </a:p>
          <a:p>
            <a:pPr lvl="1">
              <a:lnSpc>
                <a:spcPct val="90000"/>
              </a:lnSpc>
            </a:pPr>
            <a:r>
              <a:rPr lang="nl-BE" dirty="0"/>
              <a:t>Voortzetten activiteiten ouders</a:t>
            </a:r>
          </a:p>
          <a:p>
            <a:pPr lvl="1">
              <a:lnSpc>
                <a:spcPct val="90000"/>
              </a:lnSpc>
            </a:pPr>
            <a:r>
              <a:rPr lang="nl-BE" dirty="0"/>
              <a:t>Rekrutering is niet nodig</a:t>
            </a:r>
          </a:p>
          <a:p>
            <a:pPr>
              <a:lnSpc>
                <a:spcPct val="90000"/>
              </a:lnSpc>
            </a:pPr>
            <a:r>
              <a:rPr lang="nl-BE" dirty="0"/>
              <a:t>Industrieel kapitalisme:</a:t>
            </a:r>
          </a:p>
          <a:p>
            <a:pPr lvl="1">
              <a:lnSpc>
                <a:spcPct val="90000"/>
              </a:lnSpc>
            </a:pPr>
            <a:r>
              <a:rPr lang="nl-BE" dirty="0"/>
              <a:t>Noden Industriële productiewijze:</a:t>
            </a:r>
          </a:p>
          <a:p>
            <a:pPr lvl="2">
              <a:lnSpc>
                <a:spcPct val="90000"/>
              </a:lnSpc>
            </a:pPr>
            <a:r>
              <a:rPr lang="nl-BE" dirty="0"/>
              <a:t>Toenemende arbeidsdeling</a:t>
            </a:r>
          </a:p>
          <a:p>
            <a:pPr lvl="2">
              <a:lnSpc>
                <a:spcPct val="90000"/>
              </a:lnSpc>
            </a:pPr>
            <a:r>
              <a:rPr lang="nl-BE" dirty="0"/>
              <a:t>Nood aan disciplinering en objectivering </a:t>
            </a:r>
          </a:p>
          <a:p>
            <a:pPr lvl="2">
              <a:lnSpc>
                <a:spcPct val="90000"/>
              </a:lnSpc>
            </a:pPr>
            <a:r>
              <a:rPr lang="nl-BE" dirty="0"/>
              <a:t>Nood aan objectieve rekruteringsbasis</a:t>
            </a:r>
          </a:p>
          <a:p>
            <a:pPr lvl="1">
              <a:lnSpc>
                <a:spcPct val="90000"/>
              </a:lnSpc>
            </a:pPr>
            <a:r>
              <a:rPr lang="nl-BE" dirty="0"/>
              <a:t>Expansie van verplichte en gespecialiseerde opleidingsinstellingen:</a:t>
            </a:r>
          </a:p>
          <a:p>
            <a:pPr lvl="2">
              <a:lnSpc>
                <a:spcPct val="90000"/>
              </a:lnSpc>
            </a:pPr>
            <a:r>
              <a:rPr lang="nl-BE" dirty="0"/>
              <a:t>Disciplinering en waardeoverdracht (o.a. punctualiteit)</a:t>
            </a:r>
          </a:p>
          <a:p>
            <a:pPr lvl="2">
              <a:lnSpc>
                <a:spcPct val="90000"/>
              </a:lnSpc>
            </a:pPr>
            <a:r>
              <a:rPr lang="nl-BE" dirty="0"/>
              <a:t>Productie specialistenkennis (niet alleen voor de elite)</a:t>
            </a:r>
          </a:p>
          <a:p>
            <a:pPr lvl="2">
              <a:lnSpc>
                <a:spcPct val="90000"/>
              </a:lnSpc>
            </a:pPr>
            <a:r>
              <a:rPr lang="nl-BE" dirty="0"/>
              <a:t>“opleiden”wordt gerationaliseerd (diploma’s, certificaten, …)</a:t>
            </a:r>
          </a:p>
          <a:p>
            <a:pPr lvl="1">
              <a:lnSpc>
                <a:spcPct val="90000"/>
              </a:lnSpc>
            </a:pPr>
            <a:r>
              <a:rPr lang="nl-BE" dirty="0"/>
              <a:t>Formele opleiding breekt relatie tussen familie en werk</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69882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Opleiding en rekrutering (2)</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3" name="Picture 2"/>
          <p:cNvPicPr>
            <a:picLocks noChangeAspect="1"/>
          </p:cNvPicPr>
          <p:nvPr/>
        </p:nvPicPr>
        <p:blipFill>
          <a:blip r:embed="rId3"/>
          <a:stretch>
            <a:fillRect/>
          </a:stretch>
        </p:blipFill>
        <p:spPr>
          <a:xfrm>
            <a:off x="683568" y="908720"/>
            <a:ext cx="7776864" cy="5693745"/>
          </a:xfrm>
          <a:prstGeom prst="rect">
            <a:avLst/>
          </a:prstGeom>
        </p:spPr>
      </p:pic>
      <p:sp>
        <p:nvSpPr>
          <p:cNvPr id="4" name="TextBox 3"/>
          <p:cNvSpPr txBox="1"/>
          <p:nvPr/>
        </p:nvSpPr>
        <p:spPr>
          <a:xfrm>
            <a:off x="971600" y="6093296"/>
            <a:ext cx="7200800" cy="369332"/>
          </a:xfrm>
          <a:prstGeom prst="rect">
            <a:avLst/>
          </a:prstGeom>
          <a:noFill/>
        </p:spPr>
        <p:txBody>
          <a:bodyPr wrap="square" rtlCol="0">
            <a:spAutoFit/>
          </a:bodyPr>
          <a:lstStyle/>
          <a:p>
            <a:r>
              <a:rPr lang="en-US" dirty="0" err="1"/>
              <a:t>Vrije</a:t>
            </a:r>
            <a:r>
              <a:rPr lang="en-US" dirty="0"/>
              <a:t> </a:t>
            </a:r>
            <a:r>
              <a:rPr lang="en-US" dirty="0" err="1"/>
              <a:t>Vakschool</a:t>
            </a:r>
            <a:r>
              <a:rPr lang="en-US" dirty="0"/>
              <a:t> </a:t>
            </a:r>
            <a:r>
              <a:rPr lang="en-US" dirty="0" err="1"/>
              <a:t>Tongeren</a:t>
            </a:r>
            <a:r>
              <a:rPr lang="en-US" dirty="0"/>
              <a:t>		              </a:t>
            </a:r>
            <a:r>
              <a:rPr lang="en-US" sz="1200" dirty="0" err="1"/>
              <a:t>Bron</a:t>
            </a:r>
            <a:r>
              <a:rPr lang="en-US" sz="1200" dirty="0"/>
              <a:t>:  </a:t>
            </a:r>
            <a:r>
              <a:rPr lang="en-US" sz="1200" dirty="0">
                <a:hlinkClick r:id="rId4"/>
              </a:rPr>
              <a:t>http://www.100jaartiotongeren.be</a:t>
            </a:r>
            <a:r>
              <a:rPr lang="en-US" sz="1200" dirty="0"/>
              <a:t> </a:t>
            </a:r>
          </a:p>
        </p:txBody>
      </p:sp>
    </p:spTree>
    <p:extLst>
      <p:ext uri="{BB962C8B-B14F-4D97-AF65-F5344CB8AC3E}">
        <p14:creationId xmlns:p14="http://schemas.microsoft.com/office/powerpoint/2010/main" val="3090746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0" y="0"/>
            <a:ext cx="9144000" cy="1052736"/>
          </a:xfrm>
        </p:spPr>
        <p:txBody>
          <a:bodyPr>
            <a:normAutofit/>
          </a:bodyPr>
          <a:lstStyle/>
          <a:p>
            <a:r>
              <a:rPr lang="nl-BE" dirty="0"/>
              <a:t>De betekenis van arbeid</a:t>
            </a:r>
            <a:endParaRPr lang="en-GB" dirty="0"/>
          </a:p>
        </p:txBody>
      </p:sp>
      <p:sp>
        <p:nvSpPr>
          <p:cNvPr id="30723" name="Rectangle 3"/>
          <p:cNvSpPr>
            <a:spLocks noGrp="1" noChangeArrowheads="1"/>
          </p:cNvSpPr>
          <p:nvPr>
            <p:ph type="body" idx="1"/>
          </p:nvPr>
        </p:nvSpPr>
        <p:spPr>
          <a:xfrm>
            <a:off x="179512" y="1196752"/>
            <a:ext cx="8712968" cy="5256584"/>
          </a:xfrm>
        </p:spPr>
        <p:txBody>
          <a:bodyPr>
            <a:normAutofit fontScale="92500" lnSpcReduction="20000"/>
          </a:bodyPr>
          <a:lstStyle/>
          <a:p>
            <a:pPr>
              <a:lnSpc>
                <a:spcPct val="90000"/>
              </a:lnSpc>
            </a:pPr>
            <a:r>
              <a:rPr lang="nl-BE" dirty="0"/>
              <a:t>Doel van ondernemerschap en arbeid:</a:t>
            </a:r>
          </a:p>
          <a:p>
            <a:pPr lvl="1">
              <a:lnSpc>
                <a:spcPct val="90000"/>
              </a:lnSpc>
            </a:pPr>
            <a:r>
              <a:rPr lang="nl-BE" dirty="0"/>
              <a:t>Pre-modern: overleven</a:t>
            </a:r>
          </a:p>
          <a:p>
            <a:pPr lvl="1">
              <a:lnSpc>
                <a:spcPct val="90000"/>
              </a:lnSpc>
            </a:pPr>
            <a:r>
              <a:rPr lang="nl-BE" dirty="0"/>
              <a:t>Modern kapitalisme: accumulatie</a:t>
            </a:r>
          </a:p>
          <a:p>
            <a:pPr>
              <a:lnSpc>
                <a:spcPct val="90000"/>
              </a:lnSpc>
            </a:pPr>
            <a:r>
              <a:rPr lang="nl-BE" dirty="0"/>
              <a:t>Weber: Protestantse ethiek en de geest van het kapitalisme:</a:t>
            </a:r>
          </a:p>
          <a:p>
            <a:pPr lvl="1">
              <a:lnSpc>
                <a:spcPct val="90000"/>
              </a:lnSpc>
            </a:pPr>
            <a:r>
              <a:rPr lang="nl-BE" dirty="0"/>
              <a:t>Ideale ontwikkelingsgrond kapitalisme: </a:t>
            </a:r>
          </a:p>
          <a:p>
            <a:pPr lvl="2">
              <a:lnSpc>
                <a:spcPct val="90000"/>
              </a:lnSpc>
            </a:pPr>
            <a:r>
              <a:rPr lang="nl-BE" dirty="0"/>
              <a:t>Premodern: arbeid noodzakelijk kwaad</a:t>
            </a:r>
          </a:p>
          <a:p>
            <a:pPr lvl="2">
              <a:lnSpc>
                <a:spcPct val="90000"/>
              </a:lnSpc>
            </a:pPr>
            <a:r>
              <a:rPr lang="nl-BE" dirty="0"/>
              <a:t>Industrieel kapitalistisme: deugd</a:t>
            </a:r>
          </a:p>
          <a:p>
            <a:pPr lvl="3">
              <a:lnSpc>
                <a:spcPct val="90000"/>
              </a:lnSpc>
            </a:pPr>
            <a:r>
              <a:rPr lang="nl-BE" dirty="0"/>
              <a:t>DUS: omkering maatschappelijke waardering voor arbeid</a:t>
            </a:r>
          </a:p>
          <a:p>
            <a:pPr lvl="2">
              <a:lnSpc>
                <a:spcPct val="90000"/>
              </a:lnSpc>
            </a:pPr>
            <a:r>
              <a:rPr lang="nl-BE" dirty="0"/>
              <a:t>Ascetische, spaarzame levensstijl </a:t>
            </a:r>
            <a:r>
              <a:rPr lang="nl-BE" dirty="0">
                <a:sym typeface="Wingdings"/>
              </a:rPr>
              <a:t> investeren i.p.v. consumeren</a:t>
            </a:r>
            <a:endParaRPr lang="nl-BE" dirty="0"/>
          </a:p>
          <a:p>
            <a:pPr lvl="1">
              <a:lnSpc>
                <a:spcPct val="90000"/>
              </a:lnSpc>
            </a:pPr>
            <a:r>
              <a:rPr lang="nl-BE" dirty="0"/>
              <a:t>Geseculariseerde versie = “Arbeidsethos”:</a:t>
            </a:r>
          </a:p>
          <a:p>
            <a:pPr lvl="2">
              <a:lnSpc>
                <a:spcPct val="90000"/>
              </a:lnSpc>
            </a:pPr>
            <a:r>
              <a:rPr lang="nl-BE" dirty="0"/>
              <a:t>Nu: zelfverwezenlijking door werk (doel op zich) + consumentisme</a:t>
            </a:r>
          </a:p>
          <a:p>
            <a:pPr>
              <a:lnSpc>
                <a:spcPct val="90000"/>
              </a:lnSpc>
            </a:pPr>
            <a:r>
              <a:rPr lang="nl-BE" dirty="0"/>
              <a:t>Marx: tegengestelde visie op arbeidswaardering:</a:t>
            </a:r>
          </a:p>
          <a:p>
            <a:pPr lvl="1">
              <a:lnSpc>
                <a:spcPct val="90000"/>
              </a:lnSpc>
            </a:pPr>
            <a:r>
              <a:rPr lang="nl-BE" dirty="0">
                <a:sym typeface="Wingdings" pitchFamily="2" charset="2"/>
              </a:rPr>
              <a:t>Nadruk op vervreemding</a:t>
            </a: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69419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0"/>
            <a:ext cx="9144000" cy="1052736"/>
          </a:xfrm>
        </p:spPr>
        <p:txBody>
          <a:bodyPr>
            <a:normAutofit/>
          </a:bodyPr>
          <a:lstStyle/>
          <a:p>
            <a:r>
              <a:rPr lang="nl-BE" sz="3600" dirty="0"/>
              <a:t>Samenvattend: “Voor” en “Na” </a:t>
            </a:r>
            <a:endParaRPr lang="en-GB" sz="3600"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arbeidsorganisatie - Les 2 – Introductie en Arbeidsorganisaties</a:t>
            </a: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1" name="Picture 3"/>
          <p:cNvPicPr>
            <a:picLocks noChangeAspect="1" noChangeArrowheads="1"/>
          </p:cNvPicPr>
          <p:nvPr/>
        </p:nvPicPr>
        <p:blipFill>
          <a:blip r:embed="rId3" cstate="print"/>
          <a:srcRect/>
          <a:stretch>
            <a:fillRect/>
          </a:stretch>
        </p:blipFill>
        <p:spPr bwMode="auto">
          <a:xfrm>
            <a:off x="0" y="836712"/>
            <a:ext cx="9144000" cy="6040197"/>
          </a:xfrm>
          <a:prstGeom prst="rect">
            <a:avLst/>
          </a:prstGeom>
          <a:noFill/>
          <a:ln w="9525">
            <a:noFill/>
            <a:miter lim="800000"/>
            <a:headEnd/>
            <a:tailEnd/>
          </a:ln>
        </p:spPr>
      </p:pic>
    </p:spTree>
    <p:extLst>
      <p:ext uri="{BB962C8B-B14F-4D97-AF65-F5344CB8AC3E}">
        <p14:creationId xmlns:p14="http://schemas.microsoft.com/office/powerpoint/2010/main" val="113591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Het moderniseringsproces </a:t>
            </a:r>
            <a:endParaRPr lang="en-GB" dirty="0"/>
          </a:p>
        </p:txBody>
      </p:sp>
      <p:sp>
        <p:nvSpPr>
          <p:cNvPr id="30723" name="Rectangle 3"/>
          <p:cNvSpPr>
            <a:spLocks noGrp="1" noChangeArrowheads="1"/>
          </p:cNvSpPr>
          <p:nvPr>
            <p:ph type="body" idx="1"/>
          </p:nvPr>
        </p:nvSpPr>
        <p:spPr>
          <a:xfrm>
            <a:off x="457200" y="1268760"/>
            <a:ext cx="8435280" cy="5184576"/>
          </a:xfrm>
        </p:spPr>
        <p:txBody>
          <a:bodyPr>
            <a:normAutofit/>
          </a:bodyPr>
          <a:lstStyle/>
          <a:p>
            <a:pPr>
              <a:lnSpc>
                <a:spcPct val="90000"/>
              </a:lnSpc>
            </a:pPr>
            <a:r>
              <a:rPr lang="nl-BE" dirty="0"/>
              <a:t>Complex van maatschappelijke veranderingsprocessen</a:t>
            </a:r>
          </a:p>
          <a:p>
            <a:pPr marL="457200" lvl="1" indent="0">
              <a:lnSpc>
                <a:spcPct val="90000"/>
              </a:lnSpc>
              <a:buNone/>
            </a:pP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2" name="Picture 1"/>
          <p:cNvPicPr>
            <a:picLocks noChangeAspect="1"/>
          </p:cNvPicPr>
          <p:nvPr/>
        </p:nvPicPr>
        <p:blipFill>
          <a:blip r:embed="rId3"/>
          <a:stretch>
            <a:fillRect/>
          </a:stretch>
        </p:blipFill>
        <p:spPr>
          <a:xfrm>
            <a:off x="107504" y="2420888"/>
            <a:ext cx="8851900" cy="3987800"/>
          </a:xfrm>
          <a:prstGeom prst="rect">
            <a:avLst/>
          </a:prstGeom>
        </p:spPr>
      </p:pic>
    </p:spTree>
    <p:extLst>
      <p:ext uri="{BB962C8B-B14F-4D97-AF65-F5344CB8AC3E}">
        <p14:creationId xmlns:p14="http://schemas.microsoft.com/office/powerpoint/2010/main" val="2245340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116632"/>
            <a:ext cx="8784976" cy="908720"/>
          </a:xfrm>
        </p:spPr>
        <p:txBody>
          <a:bodyPr>
            <a:normAutofit fontScale="90000"/>
          </a:bodyPr>
          <a:lstStyle/>
          <a:p>
            <a:r>
              <a:rPr lang="nl-BE" dirty="0"/>
              <a:t>Discussie: Oorzaken voor industrialisering </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10" name="Rectangle 3"/>
          <p:cNvSpPr txBox="1">
            <a:spLocks noChangeArrowheads="1"/>
          </p:cNvSpPr>
          <p:nvPr/>
        </p:nvSpPr>
        <p:spPr>
          <a:xfrm>
            <a:off x="179512" y="1124744"/>
            <a:ext cx="8784976" cy="5400600"/>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nl-BE" sz="3200" dirty="0"/>
              <a:t>Verschillende factoren speelden een rol: </a:t>
            </a:r>
          </a:p>
          <a:p>
            <a:pPr marL="800100" lvl="1" indent="-342900">
              <a:lnSpc>
                <a:spcPct val="90000"/>
              </a:lnSpc>
              <a:spcBef>
                <a:spcPct val="20000"/>
              </a:spcBef>
              <a:buFont typeface="Arial" pitchFamily="34" charset="0"/>
              <a:buChar char="•"/>
              <a:defRPr/>
            </a:pPr>
            <a:r>
              <a:rPr lang="nl-BE" sz="2800" dirty="0"/>
              <a:t>Technologie</a:t>
            </a:r>
          </a:p>
          <a:p>
            <a:pPr marL="800100" lvl="1" indent="-342900">
              <a:lnSpc>
                <a:spcPct val="90000"/>
              </a:lnSpc>
              <a:spcBef>
                <a:spcPct val="20000"/>
              </a:spcBef>
              <a:buFont typeface="Arial" pitchFamily="34" charset="0"/>
              <a:buChar char="•"/>
              <a:defRPr/>
            </a:pPr>
            <a:r>
              <a:rPr lang="nl-BE" sz="2800" dirty="0"/>
              <a:t>Politiek-economisch</a:t>
            </a:r>
          </a:p>
          <a:p>
            <a:pPr marL="800100" lvl="1" indent="-342900">
              <a:lnSpc>
                <a:spcPct val="90000"/>
              </a:lnSpc>
              <a:spcBef>
                <a:spcPct val="20000"/>
              </a:spcBef>
              <a:buFont typeface="Arial" pitchFamily="34" charset="0"/>
              <a:buChar char="•"/>
              <a:defRPr/>
            </a:pPr>
            <a:r>
              <a:rPr lang="nl-BE" sz="2800" dirty="0"/>
              <a:t>Organisatorisch</a:t>
            </a:r>
          </a:p>
          <a:p>
            <a:pPr marL="800100" lvl="1" indent="-342900">
              <a:lnSpc>
                <a:spcPct val="90000"/>
              </a:lnSpc>
              <a:spcBef>
                <a:spcPct val="20000"/>
              </a:spcBef>
              <a:buFont typeface="Arial" pitchFamily="34" charset="0"/>
              <a:buChar char="•"/>
              <a:defRPr/>
            </a:pPr>
            <a:r>
              <a:rPr lang="nl-BE" sz="2800" dirty="0"/>
              <a:t>Cultuur en context</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lang="nl-BE" sz="3200" dirty="0"/>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nl-BE" sz="3200" dirty="0"/>
              <a:t>De kip of het ei???</a:t>
            </a:r>
          </a:p>
          <a:p>
            <a:pPr marL="800100" lvl="1" indent="-342900">
              <a:lnSpc>
                <a:spcPct val="90000"/>
              </a:lnSpc>
              <a:spcBef>
                <a:spcPct val="20000"/>
              </a:spcBef>
              <a:buFont typeface="Arial" pitchFamily="34" charset="0"/>
              <a:buChar char="•"/>
              <a:defRPr/>
            </a:pPr>
            <a:r>
              <a:rPr kumimoji="0" lang="nl-BE" sz="3200" b="1" i="0" u="none" strike="noStrike" kern="1200" cap="none" spc="0" normalizeH="0" baseline="0" noProof="0" dirty="0">
                <a:ln>
                  <a:noFill/>
                </a:ln>
                <a:solidFill>
                  <a:schemeClr val="tx1"/>
                </a:solidFill>
                <a:effectLst/>
                <a:uLnTx/>
                <a:uFillTx/>
                <a:latin typeface="+mn-lt"/>
                <a:ea typeface="+mn-ea"/>
                <a:cs typeface="+mn-cs"/>
              </a:rPr>
              <a:t>Technologisch</a:t>
            </a:r>
            <a:r>
              <a:rPr lang="nl-BE" sz="3200" b="1" dirty="0"/>
              <a:t>-determinisme</a:t>
            </a:r>
            <a:r>
              <a:rPr lang="nl-BE" sz="3200" dirty="0"/>
              <a:t>: </a:t>
            </a:r>
            <a:r>
              <a:rPr kumimoji="0" lang="nl-BE" sz="2800" b="0" i="0" u="none" strike="noStrike" kern="1200" cap="none" spc="0" normalizeH="0" baseline="0" noProof="0" dirty="0">
                <a:ln>
                  <a:noFill/>
                </a:ln>
                <a:solidFill>
                  <a:schemeClr val="tx1"/>
                </a:solidFill>
                <a:effectLst/>
                <a:uLnTx/>
                <a:uFillTx/>
                <a:latin typeface="+mn-lt"/>
                <a:ea typeface="+mn-ea"/>
                <a:cs typeface="+mn-cs"/>
              </a:rPr>
              <a:t>Technologie als primaire factor, </a:t>
            </a:r>
            <a:r>
              <a:rPr kumimoji="0" lang="nl-BE" sz="2800" b="0" i="0" u="none" strike="noStrike" kern="1200" cap="none" spc="0" normalizeH="0" noProof="0" dirty="0">
                <a:ln>
                  <a:noFill/>
                </a:ln>
                <a:solidFill>
                  <a:schemeClr val="tx1"/>
                </a:solidFill>
                <a:effectLst/>
                <a:uLnTx/>
                <a:uFillTx/>
                <a:latin typeface="+mn-lt"/>
                <a:ea typeface="+mn-ea"/>
                <a:cs typeface="+mn-cs"/>
              </a:rPr>
              <a:t>als “black box”</a:t>
            </a:r>
          </a:p>
          <a:p>
            <a:pPr marL="800100" lvl="1" indent="-342900">
              <a:lnSpc>
                <a:spcPct val="90000"/>
              </a:lnSpc>
              <a:spcBef>
                <a:spcPct val="20000"/>
              </a:spcBef>
              <a:buFont typeface="Arial" pitchFamily="34" charset="0"/>
              <a:buChar char="•"/>
              <a:defRPr/>
            </a:pPr>
            <a:r>
              <a:rPr lang="nl-BE" sz="2800" b="1" dirty="0"/>
              <a:t>Politieke economie:</a:t>
            </a:r>
            <a:r>
              <a:rPr lang="nl-BE" sz="2800" dirty="0"/>
              <a:t> De belangen van de nieuwe kapitalistische klasse</a:t>
            </a:r>
          </a:p>
          <a:p>
            <a:pPr marL="800100" lvl="1" indent="-342900">
              <a:lnSpc>
                <a:spcPct val="90000"/>
              </a:lnSpc>
              <a:spcBef>
                <a:spcPct val="20000"/>
              </a:spcBef>
              <a:buFont typeface="Arial" pitchFamily="34" charset="0"/>
              <a:buChar char="•"/>
              <a:defRPr/>
            </a:pPr>
            <a:r>
              <a:rPr kumimoji="0" lang="nl-BE" sz="2800" b="1" i="0" u="none" strike="noStrike" kern="1200" cap="none" spc="0" normalizeH="0" noProof="0" dirty="0">
                <a:ln>
                  <a:noFill/>
                </a:ln>
                <a:solidFill>
                  <a:schemeClr val="tx1"/>
                </a:solidFill>
                <a:effectLst/>
                <a:uLnTx/>
                <a:uFillTx/>
                <a:latin typeface="+mn-lt"/>
                <a:ea typeface="+mn-ea"/>
                <a:cs typeface="+mn-cs"/>
              </a:rPr>
              <a:t>Rationaliseringsthese: </a:t>
            </a:r>
            <a:r>
              <a:rPr kumimoji="0" lang="nl-BE" sz="2800" b="0" i="0" u="none" strike="noStrike" kern="1200" cap="none" spc="0" normalizeH="0" noProof="0" dirty="0">
                <a:ln>
                  <a:noFill/>
                </a:ln>
                <a:solidFill>
                  <a:schemeClr val="tx1"/>
                </a:solidFill>
                <a:effectLst/>
                <a:uLnTx/>
                <a:uFillTx/>
                <a:latin typeface="+mn-lt"/>
                <a:ea typeface="+mn-ea"/>
                <a:cs typeface="+mn-cs"/>
              </a:rPr>
              <a:t>Industriële productiewijze is de meest efficiënte</a:t>
            </a:r>
          </a:p>
          <a:p>
            <a:pPr marL="800100" lvl="1" indent="-342900">
              <a:lnSpc>
                <a:spcPct val="90000"/>
              </a:lnSpc>
              <a:spcBef>
                <a:spcPct val="20000"/>
              </a:spcBef>
              <a:buFont typeface="Arial" pitchFamily="34" charset="0"/>
              <a:buChar char="•"/>
              <a:defRPr/>
            </a:pPr>
            <a:r>
              <a:rPr lang="nl-BE" sz="2800" b="1" dirty="0"/>
              <a:t>Culturele standpunt: </a:t>
            </a:r>
            <a:r>
              <a:rPr lang="nl-BE" sz="2800" dirty="0"/>
              <a:t>Technologie en organisatievorm zijn epifenomeen van de tijdgeest</a:t>
            </a:r>
            <a:endParaRPr kumimoji="0" lang="nl-BE" sz="2800" b="0" i="0" u="none" strike="noStrike" kern="1200" cap="none" spc="0" normalizeH="0" noProof="0" dirty="0">
              <a:ln>
                <a:noFill/>
              </a:ln>
              <a:solidFill>
                <a:schemeClr val="tx1"/>
              </a:solidFill>
              <a:effectLst/>
              <a:uLnTx/>
              <a:uFillTx/>
              <a:latin typeface="+mn-lt"/>
              <a:ea typeface="+mn-ea"/>
              <a:cs typeface="+mn-cs"/>
            </a:endParaRPr>
          </a:p>
          <a:p>
            <a:pPr marL="800100" lvl="1" indent="-342900">
              <a:lnSpc>
                <a:spcPct val="90000"/>
              </a:lnSpc>
              <a:spcBef>
                <a:spcPct val="20000"/>
              </a:spcBef>
              <a:buFont typeface="Arial" pitchFamily="34" charset="0"/>
              <a:buChar char="•"/>
              <a:defRPr/>
            </a:pPr>
            <a:endParaRPr lang="nl-BE" sz="2400" dirty="0"/>
          </a:p>
        </p:txBody>
      </p:sp>
    </p:spTree>
    <p:extLst>
      <p:ext uri="{BB962C8B-B14F-4D97-AF65-F5344CB8AC3E}">
        <p14:creationId xmlns:p14="http://schemas.microsoft.com/office/powerpoint/2010/main" val="29796692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116632"/>
            <a:ext cx="8784976" cy="908720"/>
          </a:xfrm>
        </p:spPr>
        <p:txBody>
          <a:bodyPr>
            <a:normAutofit/>
          </a:bodyPr>
          <a:lstStyle/>
          <a:p>
            <a:r>
              <a:rPr lang="nl-BE" dirty="0"/>
              <a:t>Oorzaken voor industrialisering (1)</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10" name="Rectangle 3"/>
          <p:cNvSpPr txBox="1">
            <a:spLocks noChangeArrowheads="1"/>
          </p:cNvSpPr>
          <p:nvPr/>
        </p:nvSpPr>
        <p:spPr>
          <a:xfrm>
            <a:off x="179512" y="1196752"/>
            <a:ext cx="4608512" cy="5328592"/>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lang="nl-BE" sz="3200" b="1" dirty="0"/>
              <a:t>Welke factor in hoofdzakelijk verantwoordelijk? </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nl-BE"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nl-BE" sz="3200" i="0" u="none" strike="noStrike" kern="1200" cap="none" spc="0" normalizeH="0" baseline="0" noProof="0" dirty="0">
                <a:ln>
                  <a:noFill/>
                </a:ln>
                <a:solidFill>
                  <a:schemeClr val="tx1"/>
                </a:solidFill>
                <a:effectLst/>
                <a:uLnTx/>
                <a:uFillTx/>
              </a:rPr>
              <a:t>Technologisch</a:t>
            </a:r>
            <a:r>
              <a:rPr lang="nl-BE" sz="3200" dirty="0"/>
              <a:t>-deterministische standpunt:</a:t>
            </a:r>
          </a:p>
          <a:p>
            <a:pPr marL="800100" lvl="1" indent="-342900">
              <a:lnSpc>
                <a:spcPct val="90000"/>
              </a:lnSpc>
              <a:spcBef>
                <a:spcPct val="20000"/>
              </a:spcBef>
              <a:buFont typeface="Arial" pitchFamily="34" charset="0"/>
              <a:buChar char="•"/>
              <a:defRPr/>
            </a:pPr>
            <a:r>
              <a:rPr kumimoji="0" lang="nl-BE" sz="2800" b="0" i="0" u="none" strike="noStrike" kern="1200" cap="none" spc="0" normalizeH="0" baseline="0" noProof="0" dirty="0">
                <a:ln>
                  <a:noFill/>
                </a:ln>
                <a:solidFill>
                  <a:schemeClr val="tx1"/>
                </a:solidFill>
                <a:effectLst/>
                <a:uLnTx/>
                <a:uFillTx/>
                <a:latin typeface="+mn-lt"/>
                <a:ea typeface="+mn-ea"/>
                <a:cs typeface="+mn-cs"/>
              </a:rPr>
              <a:t>Technologie als primaire factor, </a:t>
            </a:r>
            <a:r>
              <a:rPr kumimoji="0" lang="nl-BE" sz="2800" b="0" i="0" u="none" strike="noStrike" kern="1200" cap="none" spc="0" normalizeH="0" noProof="0" dirty="0">
                <a:ln>
                  <a:noFill/>
                </a:ln>
                <a:solidFill>
                  <a:schemeClr val="tx1"/>
                </a:solidFill>
                <a:effectLst/>
                <a:uLnTx/>
                <a:uFillTx/>
                <a:latin typeface="+mn-lt"/>
                <a:ea typeface="+mn-ea"/>
                <a:cs typeface="+mn-cs"/>
              </a:rPr>
              <a:t>als “black box”</a:t>
            </a:r>
          </a:p>
          <a:p>
            <a:pPr marL="800100" lvl="1" indent="-342900">
              <a:lnSpc>
                <a:spcPct val="90000"/>
              </a:lnSpc>
              <a:spcBef>
                <a:spcPct val="20000"/>
              </a:spcBef>
              <a:buFont typeface="Arial" pitchFamily="34" charset="0"/>
              <a:buChar char="•"/>
              <a:defRPr/>
            </a:pPr>
            <a:r>
              <a:rPr lang="nl-BE" sz="2800" dirty="0"/>
              <a:t>Grootschalige technologie is niet compatibel met kleinschalige productie</a:t>
            </a:r>
          </a:p>
          <a:p>
            <a:pPr marL="800100" lvl="1" indent="-342900">
              <a:lnSpc>
                <a:spcPct val="90000"/>
              </a:lnSpc>
              <a:spcBef>
                <a:spcPct val="20000"/>
              </a:spcBef>
              <a:buFont typeface="Arial" pitchFamily="34" charset="0"/>
              <a:buChar char="•"/>
              <a:defRPr/>
            </a:pPr>
            <a:r>
              <a:rPr lang="nl-BE" sz="2800" dirty="0"/>
              <a:t>Kijktip </a:t>
            </a:r>
            <a:r>
              <a:rPr lang="nl-BE" sz="2800" i="1" dirty="0"/>
              <a:t>technological determinism: </a:t>
            </a:r>
            <a:r>
              <a:rPr lang="nl-BE" sz="2600" dirty="0">
                <a:hlinkClick r:id="rId3"/>
              </a:rPr>
              <a:t>https://youtu.be/4i9vIj5-rxk</a:t>
            </a:r>
            <a:r>
              <a:rPr lang="nl-BE" sz="2600" dirty="0"/>
              <a:t> </a:t>
            </a:r>
          </a:p>
          <a:p>
            <a:pPr lvl="1">
              <a:lnSpc>
                <a:spcPct val="90000"/>
              </a:lnSpc>
              <a:spcBef>
                <a:spcPct val="20000"/>
              </a:spcBef>
              <a:defRPr/>
            </a:pPr>
            <a:r>
              <a:rPr lang="nl-BE" sz="2100" dirty="0"/>
              <a:t>	(Martin Hilbert – U. of California)</a:t>
            </a:r>
          </a:p>
        </p:txBody>
      </p:sp>
      <p:pic>
        <p:nvPicPr>
          <p:cNvPr id="2" name="Picture 1"/>
          <p:cNvPicPr>
            <a:picLocks noChangeAspect="1"/>
          </p:cNvPicPr>
          <p:nvPr/>
        </p:nvPicPr>
        <p:blipFill>
          <a:blip r:embed="rId4"/>
          <a:stretch>
            <a:fillRect/>
          </a:stretch>
        </p:blipFill>
        <p:spPr>
          <a:xfrm>
            <a:off x="4932040" y="1052736"/>
            <a:ext cx="4089400" cy="5511800"/>
          </a:xfrm>
          <a:prstGeom prst="rect">
            <a:avLst/>
          </a:prstGeom>
        </p:spPr>
      </p:pic>
    </p:spTree>
    <p:extLst>
      <p:ext uri="{BB962C8B-B14F-4D97-AF65-F5344CB8AC3E}">
        <p14:creationId xmlns:p14="http://schemas.microsoft.com/office/powerpoint/2010/main" val="204274144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908720"/>
          </a:xfrm>
        </p:spPr>
        <p:txBody>
          <a:bodyPr>
            <a:normAutofit/>
          </a:bodyPr>
          <a:lstStyle/>
          <a:p>
            <a:r>
              <a:rPr lang="nl-BE" dirty="0"/>
              <a:t>Oorzaken voor industrialisering (2)</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10" name="Rectangle 3"/>
          <p:cNvSpPr txBox="1">
            <a:spLocks noChangeArrowheads="1"/>
          </p:cNvSpPr>
          <p:nvPr/>
        </p:nvSpPr>
        <p:spPr>
          <a:xfrm>
            <a:off x="179512" y="980728"/>
            <a:ext cx="8784976" cy="5688632"/>
          </a:xfrm>
          <a:prstGeom prst="rect">
            <a:avLst/>
          </a:prstGeom>
        </p:spPr>
        <p:txBody>
          <a:bodyPr vert="horz" lIns="91440" tIns="45720" rIns="91440" bIns="45720" rtlCol="0">
            <a:normAutofit fontScale="92500" lnSpcReduction="20000"/>
          </a:bodyPr>
          <a:lstStyle/>
          <a:p>
            <a:pPr marL="342900" lvl="0" indent="-342900">
              <a:lnSpc>
                <a:spcPct val="90000"/>
              </a:lnSpc>
              <a:spcBef>
                <a:spcPct val="20000"/>
              </a:spcBef>
              <a:buFont typeface="Arial" pitchFamily="34" charset="0"/>
              <a:buChar char="•"/>
              <a:defRPr/>
            </a:pPr>
            <a:r>
              <a:rPr lang="nl-BE" sz="3200" dirty="0"/>
              <a:t>Politiek-economische standpunt:</a:t>
            </a:r>
          </a:p>
          <a:p>
            <a:pPr marL="800100" lvl="1" indent="-342900">
              <a:lnSpc>
                <a:spcPct val="90000"/>
              </a:lnSpc>
              <a:spcBef>
                <a:spcPct val="20000"/>
              </a:spcBef>
              <a:buFont typeface="Arial" pitchFamily="34" charset="0"/>
              <a:buChar char="•"/>
              <a:defRPr/>
            </a:pPr>
            <a:r>
              <a:rPr lang="nl-BE" sz="2800" i="1" dirty="0"/>
              <a:t>Stephen Marglin</a:t>
            </a:r>
            <a:r>
              <a:rPr lang="nl-BE" sz="2800" dirty="0"/>
              <a:t>: kapitalistische ondernemersklasse heeft zichzelf een rol gezocht in het productieproces</a:t>
            </a:r>
            <a:endParaRPr lang="nl-BE" sz="2800" i="1" dirty="0"/>
          </a:p>
          <a:p>
            <a:pPr marL="800100" lvl="1" indent="-342900">
              <a:lnSpc>
                <a:spcPct val="90000"/>
              </a:lnSpc>
              <a:spcBef>
                <a:spcPct val="20000"/>
              </a:spcBef>
              <a:buFont typeface="Arial" pitchFamily="34" charset="0"/>
              <a:buChar char="•"/>
              <a:defRPr/>
            </a:pPr>
            <a:r>
              <a:rPr lang="nl-BE" sz="2800" dirty="0"/>
              <a:t>Verlangen naar controle om exploitatie te verhogen</a:t>
            </a:r>
          </a:p>
          <a:p>
            <a:pPr marL="800100" lvl="1" indent="-342900">
              <a:lnSpc>
                <a:spcPct val="90000"/>
              </a:lnSpc>
              <a:spcBef>
                <a:spcPct val="20000"/>
              </a:spcBef>
              <a:buFont typeface="Arial" pitchFamily="34" charset="0"/>
              <a:buChar char="•"/>
              <a:defRPr/>
            </a:pPr>
            <a:r>
              <a:rPr lang="nl-BE" sz="2800" dirty="0"/>
              <a:t>Niet de technologische veranderingen zijn primaire oorzaak:</a:t>
            </a:r>
          </a:p>
          <a:p>
            <a:pPr marL="800100" lvl="1" indent="-342900">
              <a:lnSpc>
                <a:spcPct val="90000"/>
              </a:lnSpc>
              <a:spcBef>
                <a:spcPct val="20000"/>
              </a:spcBef>
              <a:buFont typeface="Arial" pitchFamily="34" charset="0"/>
              <a:buChar char="•"/>
              <a:defRPr/>
            </a:pPr>
            <a:endParaRPr lang="nl-BE" sz="2800" dirty="0"/>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nl-BE" sz="3200" i="0" u="none" strike="noStrike" kern="1200" cap="none" spc="0" normalizeH="0" baseline="0" noProof="0" dirty="0">
                <a:ln>
                  <a:noFill/>
                </a:ln>
                <a:solidFill>
                  <a:schemeClr val="tx1"/>
                </a:solidFill>
                <a:effectLst/>
                <a:uLnTx/>
                <a:uFillTx/>
              </a:rPr>
              <a:t>Organisatie-efficiëntie </a:t>
            </a:r>
            <a:r>
              <a:rPr lang="nl-BE" sz="3200" dirty="0"/>
              <a:t>standpunt:</a:t>
            </a:r>
          </a:p>
          <a:p>
            <a:pPr marL="800100" lvl="1" indent="-342900">
              <a:lnSpc>
                <a:spcPct val="90000"/>
              </a:lnSpc>
              <a:spcBef>
                <a:spcPct val="20000"/>
              </a:spcBef>
              <a:buFont typeface="Arial" pitchFamily="34" charset="0"/>
              <a:buChar char="•"/>
              <a:defRPr/>
            </a:pPr>
            <a:r>
              <a:rPr lang="nl-BE" sz="2800" dirty="0"/>
              <a:t>Stelling </a:t>
            </a:r>
            <a:r>
              <a:rPr lang="nl-BE" sz="2800" dirty="0" err="1"/>
              <a:t>Marglin</a:t>
            </a:r>
            <a:r>
              <a:rPr lang="nl-BE" sz="2800" dirty="0"/>
              <a:t> is problematisch buiten haar historische sociale context – 3 punten:</a:t>
            </a:r>
          </a:p>
          <a:p>
            <a:pPr marL="1257300" lvl="2" indent="-342900">
              <a:lnSpc>
                <a:spcPct val="90000"/>
              </a:lnSpc>
              <a:spcBef>
                <a:spcPct val="20000"/>
              </a:spcBef>
              <a:buFont typeface="Arial" pitchFamily="34" charset="0"/>
              <a:buChar char="•"/>
              <a:defRPr/>
            </a:pPr>
            <a:r>
              <a:rPr lang="nl-BE" sz="2400" dirty="0">
                <a:sym typeface="Wingdings" pitchFamily="2" charset="2"/>
              </a:rPr>
              <a:t>Grondbezitters en renteniers leefden al eeuwen van kapitaal zonder actieve rol te spelen</a:t>
            </a:r>
          </a:p>
          <a:p>
            <a:pPr marL="1257300" lvl="2" indent="-342900">
              <a:lnSpc>
                <a:spcPct val="90000"/>
              </a:lnSpc>
              <a:spcBef>
                <a:spcPct val="20000"/>
              </a:spcBef>
              <a:buFont typeface="Arial" pitchFamily="34" charset="0"/>
              <a:buChar char="•"/>
              <a:defRPr/>
            </a:pPr>
            <a:r>
              <a:rPr lang="nl-BE" sz="2400" dirty="0">
                <a:sym typeface="Wingdings" pitchFamily="2" charset="2"/>
              </a:rPr>
              <a:t>Waarom ontwikkelden arbeiders dan geen fabrieken?</a:t>
            </a:r>
          </a:p>
          <a:p>
            <a:pPr marL="1257300" lvl="2" indent="-342900">
              <a:lnSpc>
                <a:spcPct val="90000"/>
              </a:lnSpc>
              <a:spcBef>
                <a:spcPct val="20000"/>
              </a:spcBef>
              <a:buFont typeface="Arial" pitchFamily="34" charset="0"/>
              <a:buChar char="•"/>
              <a:defRPr/>
            </a:pPr>
            <a:r>
              <a:rPr lang="nl-BE" sz="2400" dirty="0">
                <a:sym typeface="Wingdings" pitchFamily="2" charset="2"/>
              </a:rPr>
              <a:t>Specialisatie en taaksplitsing echt noodzakelijk voor kapitalisten?</a:t>
            </a:r>
            <a:endParaRPr lang="nl-BE" sz="2400" dirty="0"/>
          </a:p>
          <a:p>
            <a:pPr marL="800100" lvl="1" indent="-342900">
              <a:lnSpc>
                <a:spcPct val="90000"/>
              </a:lnSpc>
              <a:spcBef>
                <a:spcPct val="20000"/>
              </a:spcBef>
              <a:buFont typeface="Arial" pitchFamily="34" charset="0"/>
              <a:buChar char="•"/>
              <a:defRPr/>
            </a:pPr>
            <a:r>
              <a:rPr lang="nl-BE" sz="2800" i="1" dirty="0"/>
              <a:t>David </a:t>
            </a:r>
            <a:r>
              <a:rPr lang="nl-BE" sz="2800" i="1" dirty="0" err="1"/>
              <a:t>Landes</a:t>
            </a:r>
            <a:r>
              <a:rPr lang="nl-BE" sz="2800" dirty="0"/>
              <a:t>: gewoon meest efficiënte organisatiewijze:</a:t>
            </a:r>
          </a:p>
          <a:p>
            <a:pPr marL="1257300" lvl="2" indent="-342900">
              <a:lnSpc>
                <a:spcPct val="90000"/>
              </a:lnSpc>
              <a:spcBef>
                <a:spcPct val="20000"/>
              </a:spcBef>
              <a:buFont typeface="Arial" pitchFamily="34" charset="0"/>
              <a:buChar char="•"/>
              <a:defRPr/>
            </a:pPr>
            <a:r>
              <a:rPr lang="nl-BE" sz="2400" dirty="0">
                <a:sym typeface="Wingdings" pitchFamily="2" charset="2"/>
              </a:rPr>
              <a:t>Wet van de minimalisering van de input</a:t>
            </a:r>
          </a:p>
        </p:txBody>
      </p:sp>
    </p:spTree>
    <p:extLst>
      <p:ext uri="{BB962C8B-B14F-4D97-AF65-F5344CB8AC3E}">
        <p14:creationId xmlns:p14="http://schemas.microsoft.com/office/powerpoint/2010/main" val="415476970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908720"/>
          </a:xfrm>
        </p:spPr>
        <p:txBody>
          <a:bodyPr>
            <a:normAutofit/>
          </a:bodyPr>
          <a:lstStyle/>
          <a:p>
            <a:r>
              <a:rPr lang="nl-BE" dirty="0"/>
              <a:t>Oorzaken voor industrialisering (3)</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10" name="Rectangle 3"/>
          <p:cNvSpPr txBox="1">
            <a:spLocks noChangeArrowheads="1"/>
          </p:cNvSpPr>
          <p:nvPr/>
        </p:nvSpPr>
        <p:spPr>
          <a:xfrm>
            <a:off x="179512" y="1124744"/>
            <a:ext cx="8784976" cy="5400600"/>
          </a:xfrm>
          <a:prstGeom prst="rect">
            <a:avLst/>
          </a:prstGeom>
        </p:spPr>
        <p:txBody>
          <a:bodyPr vert="horz" lIns="91440" tIns="45720" rIns="91440" bIns="45720" rtlCol="0">
            <a:normAutofit lnSpcReduction="10000"/>
          </a:bodyPr>
          <a:lstStyle/>
          <a:p>
            <a:pPr marL="342900" lvl="0" indent="-342900">
              <a:lnSpc>
                <a:spcPct val="90000"/>
              </a:lnSpc>
              <a:spcBef>
                <a:spcPct val="20000"/>
              </a:spcBef>
              <a:buFont typeface="Arial" pitchFamily="34" charset="0"/>
              <a:buChar char="•"/>
              <a:defRPr/>
            </a:pPr>
            <a:r>
              <a:rPr lang="nl-BE" sz="3200" dirty="0" err="1"/>
              <a:t>Cultureel-contextueel</a:t>
            </a:r>
            <a:r>
              <a:rPr lang="nl-BE" sz="3200" dirty="0"/>
              <a:t> standpunt:</a:t>
            </a:r>
          </a:p>
          <a:p>
            <a:pPr marL="800100" lvl="1" indent="-342900">
              <a:lnSpc>
                <a:spcPct val="90000"/>
              </a:lnSpc>
              <a:spcBef>
                <a:spcPct val="20000"/>
              </a:spcBef>
              <a:buFont typeface="Arial" pitchFamily="34" charset="0"/>
              <a:buChar char="•"/>
              <a:defRPr/>
            </a:pPr>
            <a:r>
              <a:rPr lang="nl-BE" sz="2800" dirty="0">
                <a:sym typeface="Wingdings" pitchFamily="2" charset="2"/>
              </a:rPr>
              <a:t>Ook oudere productiesystemen waren relatief succesvol</a:t>
            </a:r>
            <a:endParaRPr lang="nl-BE" sz="2800" dirty="0"/>
          </a:p>
          <a:p>
            <a:pPr marL="1257300" lvl="2" indent="-342900">
              <a:lnSpc>
                <a:spcPct val="90000"/>
              </a:lnSpc>
              <a:spcBef>
                <a:spcPct val="20000"/>
              </a:spcBef>
              <a:buFont typeface="Arial" pitchFamily="34" charset="0"/>
              <a:buChar char="•"/>
              <a:defRPr/>
            </a:pPr>
            <a:r>
              <a:rPr lang="nl-BE" sz="2800" dirty="0"/>
              <a:t>ECHTER: zetten aan om </a:t>
            </a:r>
            <a:r>
              <a:rPr lang="nl-BE" sz="2800" u="sng" dirty="0">
                <a:sym typeface="Wingdings" pitchFamily="2" charset="2"/>
              </a:rPr>
              <a:t>minder</a:t>
            </a:r>
            <a:r>
              <a:rPr lang="nl-BE" sz="2800" dirty="0">
                <a:sym typeface="Wingdings" pitchFamily="2" charset="2"/>
              </a:rPr>
              <a:t> te werken</a:t>
            </a:r>
            <a:endParaRPr lang="nl-BE" sz="2800" dirty="0"/>
          </a:p>
          <a:p>
            <a:pPr marL="800100" lvl="1" indent="-342900">
              <a:lnSpc>
                <a:spcPct val="90000"/>
              </a:lnSpc>
              <a:spcBef>
                <a:spcPct val="20000"/>
              </a:spcBef>
              <a:buFont typeface="Arial" pitchFamily="34" charset="0"/>
              <a:buChar char="•"/>
              <a:defRPr/>
            </a:pPr>
            <a:r>
              <a:rPr lang="nl-BE" sz="2800" dirty="0" err="1"/>
              <a:t>Cultureel-contextuele</a:t>
            </a:r>
            <a:r>
              <a:rPr lang="nl-BE" sz="2800" dirty="0"/>
              <a:t> verklaring:</a:t>
            </a:r>
          </a:p>
          <a:p>
            <a:pPr marL="1257300" lvl="2" indent="-342900">
              <a:lnSpc>
                <a:spcPct val="90000"/>
              </a:lnSpc>
              <a:spcBef>
                <a:spcPct val="20000"/>
              </a:spcBef>
              <a:buFont typeface="Arial" pitchFamily="34" charset="0"/>
              <a:buChar char="•"/>
              <a:defRPr/>
            </a:pPr>
            <a:r>
              <a:rPr lang="nl-BE" sz="2800" dirty="0"/>
              <a:t>Keuze voor industriële productiewijze situeert zich in tijdsgeest van modernisering</a:t>
            </a:r>
          </a:p>
          <a:p>
            <a:pPr marL="1257300" lvl="2" indent="-342900">
              <a:lnSpc>
                <a:spcPct val="90000"/>
              </a:lnSpc>
              <a:spcBef>
                <a:spcPct val="20000"/>
              </a:spcBef>
              <a:buFont typeface="Arial" pitchFamily="34" charset="0"/>
              <a:buChar char="•"/>
              <a:defRPr/>
            </a:pPr>
            <a:r>
              <a:rPr lang="nl-BE" sz="2800" dirty="0"/>
              <a:t>Opkomst nieuwe elites met belang in nieuw wereldbeeld (protestantse ethiek)</a:t>
            </a:r>
          </a:p>
          <a:p>
            <a:pPr marL="1257300" lvl="2" indent="-342900">
              <a:lnSpc>
                <a:spcPct val="90000"/>
              </a:lnSpc>
              <a:spcBef>
                <a:spcPct val="20000"/>
              </a:spcBef>
              <a:buFont typeface="Arial" pitchFamily="34" charset="0"/>
              <a:buChar char="•"/>
              <a:defRPr/>
            </a:pPr>
            <a:r>
              <a:rPr lang="nl-BE" sz="2800" dirty="0"/>
              <a:t>Justificatie voor hun uitverkorenheid = Hard werk &amp; Winstmaximalisatie</a:t>
            </a:r>
          </a:p>
          <a:p>
            <a:pPr marL="1257300" lvl="2" indent="-342900">
              <a:lnSpc>
                <a:spcPct val="90000"/>
              </a:lnSpc>
              <a:spcBef>
                <a:spcPct val="20000"/>
              </a:spcBef>
              <a:buFont typeface="Arial" pitchFamily="34" charset="0"/>
              <a:buChar char="•"/>
              <a:defRPr/>
            </a:pPr>
            <a:endParaRPr lang="nl-BE" sz="2800" dirty="0"/>
          </a:p>
          <a:p>
            <a:pPr lvl="3">
              <a:lnSpc>
                <a:spcPct val="90000"/>
              </a:lnSpc>
              <a:spcBef>
                <a:spcPct val="20000"/>
              </a:spcBef>
              <a:defRPr/>
            </a:pPr>
            <a:r>
              <a:rPr lang="nl-BE" sz="2800" dirty="0">
                <a:sym typeface="Wingdings"/>
              </a:rPr>
              <a:t> </a:t>
            </a:r>
            <a:r>
              <a:rPr lang="nl-BE" sz="2800" dirty="0"/>
              <a:t>Industrieel productiesysteem</a:t>
            </a:r>
          </a:p>
        </p:txBody>
      </p:sp>
    </p:spTree>
    <p:extLst>
      <p:ext uri="{BB962C8B-B14F-4D97-AF65-F5344CB8AC3E}">
        <p14:creationId xmlns:p14="http://schemas.microsoft.com/office/powerpoint/2010/main" val="123667898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Modernisering: sturende factoren</a:t>
            </a:r>
            <a:endParaRPr lang="en-GB" dirty="0"/>
          </a:p>
        </p:txBody>
      </p:sp>
      <p:sp>
        <p:nvSpPr>
          <p:cNvPr id="30723" name="Rectangle 3"/>
          <p:cNvSpPr>
            <a:spLocks noGrp="1" noChangeArrowheads="1"/>
          </p:cNvSpPr>
          <p:nvPr>
            <p:ph type="body" idx="1"/>
          </p:nvPr>
        </p:nvSpPr>
        <p:spPr>
          <a:xfrm>
            <a:off x="457200" y="1268760"/>
            <a:ext cx="8435280" cy="5184576"/>
          </a:xfrm>
        </p:spPr>
        <p:txBody>
          <a:bodyPr>
            <a:normAutofit/>
          </a:bodyPr>
          <a:lstStyle/>
          <a:p>
            <a:pPr>
              <a:lnSpc>
                <a:spcPct val="90000"/>
              </a:lnSpc>
            </a:pPr>
            <a:r>
              <a:rPr lang="nl-BE" dirty="0"/>
              <a:t>Periode van +/- 400 jaar: +/- 1600 – heden</a:t>
            </a:r>
          </a:p>
          <a:p>
            <a:pPr>
              <a:lnSpc>
                <a:spcPct val="90000"/>
              </a:lnSpc>
            </a:pPr>
            <a:r>
              <a:rPr lang="nl-BE" dirty="0"/>
              <a:t>Vier onafhankelijke, doch verbonden processen:</a:t>
            </a:r>
          </a:p>
          <a:p>
            <a:pPr lvl="1">
              <a:lnSpc>
                <a:spcPct val="90000"/>
              </a:lnSpc>
            </a:pP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grpSp>
        <p:nvGrpSpPr>
          <p:cNvPr id="10" name="Group 9"/>
          <p:cNvGrpSpPr/>
          <p:nvPr/>
        </p:nvGrpSpPr>
        <p:grpSpPr>
          <a:xfrm>
            <a:off x="1187624" y="3068960"/>
            <a:ext cx="6408712" cy="3170093"/>
            <a:chOff x="1187624" y="2204864"/>
            <a:chExt cx="6408712" cy="3170093"/>
          </a:xfrm>
        </p:grpSpPr>
        <p:sp>
          <p:nvSpPr>
            <p:cNvPr id="11" name="Afgeronde rechthoek 4"/>
            <p:cNvSpPr/>
            <p:nvPr/>
          </p:nvSpPr>
          <p:spPr>
            <a:xfrm>
              <a:off x="1187624" y="2204864"/>
              <a:ext cx="2376264" cy="68866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dirty="0">
                  <a:latin typeface="Arial" panose="020B0604020202020204" pitchFamily="34" charset="0"/>
                  <a:cs typeface="Arial" panose="020B0604020202020204" pitchFamily="34" charset="0"/>
                </a:rPr>
                <a:t>Staatsvorming</a:t>
              </a:r>
            </a:p>
          </p:txBody>
        </p:sp>
        <p:sp>
          <p:nvSpPr>
            <p:cNvPr id="12" name="Afgeronde rechthoek 5"/>
            <p:cNvSpPr/>
            <p:nvPr/>
          </p:nvSpPr>
          <p:spPr>
            <a:xfrm>
              <a:off x="5076056" y="2204864"/>
              <a:ext cx="2448272" cy="72008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dirty="0">
                  <a:latin typeface="Arial" panose="020B0604020202020204" pitchFamily="34" charset="0"/>
                  <a:cs typeface="Arial" panose="020B0604020202020204" pitchFamily="34" charset="0"/>
                </a:rPr>
                <a:t>Dynamiek kapitalisme</a:t>
              </a:r>
            </a:p>
          </p:txBody>
        </p:sp>
        <p:sp>
          <p:nvSpPr>
            <p:cNvPr id="13" name="Afgeronde rechthoek 6"/>
            <p:cNvSpPr/>
            <p:nvPr/>
          </p:nvSpPr>
          <p:spPr>
            <a:xfrm>
              <a:off x="1187624" y="4653136"/>
              <a:ext cx="2448272" cy="72008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dirty="0">
                  <a:latin typeface="Arial" panose="020B0604020202020204" pitchFamily="34" charset="0"/>
                  <a:cs typeface="Arial" panose="020B0604020202020204" pitchFamily="34" charset="0"/>
                </a:rPr>
                <a:t>Wetenschap en technologie</a:t>
              </a:r>
            </a:p>
          </p:txBody>
        </p:sp>
        <p:sp>
          <p:nvSpPr>
            <p:cNvPr id="14" name="Afgeronde rechthoek 7"/>
            <p:cNvSpPr/>
            <p:nvPr/>
          </p:nvSpPr>
          <p:spPr>
            <a:xfrm>
              <a:off x="5148064" y="4654877"/>
              <a:ext cx="2448272" cy="72008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000" i="1" dirty="0">
                  <a:latin typeface="Arial" panose="020B0604020202020204" pitchFamily="34" charset="0"/>
                  <a:cs typeface="Arial" panose="020B0604020202020204" pitchFamily="34" charset="0"/>
                </a:rPr>
                <a:t>‘De verlichting’ </a:t>
              </a:r>
              <a:r>
                <a:rPr lang="nl-BE" sz="2000" dirty="0">
                  <a:latin typeface="Arial" panose="020B0604020202020204" pitchFamily="34" charset="0"/>
                  <a:cs typeface="Arial" panose="020B0604020202020204" pitchFamily="34" charset="0"/>
                </a:rPr>
                <a:t>en rationalisering</a:t>
              </a:r>
            </a:p>
          </p:txBody>
        </p:sp>
        <p:sp>
          <p:nvSpPr>
            <p:cNvPr id="15" name="Afgeronde rechthoek 9"/>
            <p:cNvSpPr/>
            <p:nvPr/>
          </p:nvSpPr>
          <p:spPr>
            <a:xfrm>
              <a:off x="2843808" y="3356992"/>
              <a:ext cx="3168352" cy="864096"/>
            </a:xfrm>
            <a:prstGeom prst="round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chemeClr val="bg1"/>
                  </a:solidFill>
                  <a:latin typeface="Arial" panose="020B0604020202020204" pitchFamily="34" charset="0"/>
                  <a:cs typeface="Arial" panose="020B0604020202020204" pitchFamily="34" charset="0"/>
                </a:rPr>
                <a:t>Modernisering &amp;</a:t>
              </a:r>
            </a:p>
            <a:p>
              <a:pPr algn="ctr"/>
              <a:r>
                <a:rPr lang="nl-BE" dirty="0">
                  <a:solidFill>
                    <a:schemeClr val="bg1"/>
                  </a:solidFill>
                  <a:latin typeface="Arial" panose="020B0604020202020204" pitchFamily="34" charset="0"/>
                  <a:cs typeface="Arial" panose="020B0604020202020204" pitchFamily="34" charset="0"/>
                </a:rPr>
                <a:t>Industrieel kapitalisme</a:t>
              </a:r>
            </a:p>
          </p:txBody>
        </p:sp>
        <p:cxnSp>
          <p:nvCxnSpPr>
            <p:cNvPr id="16" name="Rechte verbindingslijn met pijl 11"/>
            <p:cNvCxnSpPr/>
            <p:nvPr/>
          </p:nvCxnSpPr>
          <p:spPr>
            <a:xfrm>
              <a:off x="3275856" y="2996952"/>
              <a:ext cx="288032"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Rechte verbindingslijn met pijl 12"/>
            <p:cNvCxnSpPr/>
            <p:nvPr/>
          </p:nvCxnSpPr>
          <p:spPr>
            <a:xfrm rot="5400000">
              <a:off x="5508104" y="2996952"/>
              <a:ext cx="288032"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Rechte verbindingslijn met pijl 13"/>
            <p:cNvCxnSpPr/>
            <p:nvPr/>
          </p:nvCxnSpPr>
          <p:spPr>
            <a:xfrm>
              <a:off x="5580112" y="4293096"/>
              <a:ext cx="288032" cy="288032"/>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Rechte verbindingslijn met pijl 14"/>
            <p:cNvCxnSpPr/>
            <p:nvPr/>
          </p:nvCxnSpPr>
          <p:spPr>
            <a:xfrm rot="16200000">
              <a:off x="3203848" y="4293096"/>
              <a:ext cx="288032"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091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fontScale="90000"/>
          </a:bodyPr>
          <a:lstStyle/>
          <a:p>
            <a:r>
              <a:rPr lang="nl-BE" dirty="0"/>
              <a:t>De geest van het kapitalisme (4</a:t>
            </a:r>
            <a:r>
              <a:rPr lang="nl-BE" baseline="30000" dirty="0"/>
              <a:t>e</a:t>
            </a:r>
            <a:r>
              <a:rPr lang="nl-BE" dirty="0"/>
              <a:t> factor)</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9" name="Picture 2"/>
          <p:cNvPicPr>
            <a:picLocks noChangeAspect="1" noChangeArrowheads="1"/>
          </p:cNvPicPr>
          <p:nvPr/>
        </p:nvPicPr>
        <p:blipFill>
          <a:blip r:embed="rId3" cstate="print"/>
          <a:srcRect/>
          <a:stretch>
            <a:fillRect/>
          </a:stretch>
        </p:blipFill>
        <p:spPr bwMode="auto">
          <a:xfrm>
            <a:off x="395536" y="980728"/>
            <a:ext cx="8274087" cy="4896544"/>
          </a:xfrm>
          <a:prstGeom prst="rect">
            <a:avLst/>
          </a:prstGeom>
          <a:noFill/>
          <a:ln w="9525">
            <a:noFill/>
            <a:miter lim="800000"/>
            <a:headEnd/>
            <a:tailEnd/>
          </a:ln>
        </p:spPr>
      </p:pic>
    </p:spTree>
    <p:extLst>
      <p:ext uri="{BB962C8B-B14F-4D97-AF65-F5344CB8AC3E}">
        <p14:creationId xmlns:p14="http://schemas.microsoft.com/office/powerpoint/2010/main" val="15722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080120"/>
          </a:xfrm>
        </p:spPr>
        <p:txBody>
          <a:bodyPr>
            <a:normAutofit/>
          </a:bodyPr>
          <a:lstStyle/>
          <a:p>
            <a:r>
              <a:rPr lang="nl-NL" dirty="0"/>
              <a:t>De Grote Transitie</a:t>
            </a:r>
            <a:endParaRPr lang="en-US" dirty="0">
              <a:solidFill>
                <a:schemeClr val="tx1">
                  <a:lumMod val="95000"/>
                  <a:lumOff val="5000"/>
                </a:schemeClr>
              </a:solidFill>
            </a:endParaRPr>
          </a:p>
        </p:txBody>
      </p:sp>
      <p:sp>
        <p:nvSpPr>
          <p:cNvPr id="3" name="Tijdelijke aanduiding voor inhoud 2"/>
          <p:cNvSpPr>
            <a:spLocks noGrp="1"/>
          </p:cNvSpPr>
          <p:nvPr>
            <p:ph idx="1"/>
          </p:nvPr>
        </p:nvSpPr>
        <p:spPr>
          <a:xfrm>
            <a:off x="179512" y="908720"/>
            <a:ext cx="8712968" cy="5544616"/>
          </a:xfrm>
        </p:spPr>
        <p:txBody>
          <a:bodyPr>
            <a:normAutofit/>
          </a:bodyPr>
          <a:lstStyle/>
          <a:p>
            <a:r>
              <a:rPr lang="nl-NL" sz="2000" dirty="0"/>
              <a:t>Achtergrond: </a:t>
            </a:r>
          </a:p>
          <a:p>
            <a:pPr lvl="1"/>
            <a:r>
              <a:rPr lang="nl-NL" sz="2000" dirty="0"/>
              <a:t>Introductieles: </a:t>
            </a:r>
            <a:r>
              <a:rPr lang="nl-NL" sz="2000" dirty="0">
                <a:solidFill>
                  <a:srgbClr val="3C3D2F"/>
                </a:solidFill>
                <a:hlinkClick r:id="rId3"/>
              </a:rPr>
              <a:t>https://youtu.be/d4joqYycnqM</a:t>
            </a:r>
            <a:r>
              <a:rPr lang="nl-NL" sz="2000" dirty="0">
                <a:solidFill>
                  <a:srgbClr val="3C3D2F"/>
                </a:solidFill>
              </a:rPr>
              <a:t> </a:t>
            </a:r>
          </a:p>
          <a:p>
            <a:pPr lvl="1"/>
            <a:r>
              <a:rPr lang="nl-NL" sz="2000" dirty="0"/>
              <a:t>BBC-Documentaires:</a:t>
            </a:r>
          </a:p>
          <a:p>
            <a:pPr lvl="2"/>
            <a:r>
              <a:rPr lang="en-US" sz="1800" dirty="0"/>
              <a:t>The industrial revolution happened here:</a:t>
            </a:r>
            <a:r>
              <a:rPr lang="en-US" sz="1800" dirty="0">
                <a:solidFill>
                  <a:srgbClr val="3C3D2F"/>
                </a:solidFill>
              </a:rPr>
              <a:t> </a:t>
            </a:r>
            <a:r>
              <a:rPr lang="en-US" sz="1800" i="1" dirty="0">
                <a:solidFill>
                  <a:srgbClr val="3C3D2F"/>
                </a:solidFill>
                <a:hlinkClick r:id="rId4"/>
              </a:rPr>
              <a:t>https://youtu.be/GYln_S2PVYA</a:t>
            </a:r>
            <a:r>
              <a:rPr lang="en-US" sz="1800" i="1" dirty="0">
                <a:solidFill>
                  <a:srgbClr val="3C3D2F"/>
                </a:solidFill>
              </a:rPr>
              <a:t>  </a:t>
            </a:r>
            <a:endParaRPr lang="en-US" sz="1800" dirty="0">
              <a:solidFill>
                <a:srgbClr val="3C3D2F"/>
              </a:solidFill>
            </a:endParaRPr>
          </a:p>
          <a:p>
            <a:pPr lvl="2"/>
            <a:r>
              <a:rPr lang="en-US" sz="1800" dirty="0"/>
              <a:t>Andrew Marr's History of the World - Age of Industry: </a:t>
            </a:r>
            <a:r>
              <a:rPr lang="en-US" sz="1200" dirty="0">
                <a:solidFill>
                  <a:srgbClr val="3C3D2F"/>
                </a:solidFill>
                <a:hlinkClick r:id="rId5"/>
              </a:rPr>
              <a:t>https://www.dailymotion.com/video/x6i4wau</a:t>
            </a:r>
            <a:r>
              <a:rPr lang="en-US" sz="1200" dirty="0">
                <a:solidFill>
                  <a:srgbClr val="3C3D2F"/>
                </a:solidFill>
              </a:rPr>
              <a:t> </a:t>
            </a:r>
            <a:endParaRPr lang="nl-NL" sz="1200" dirty="0">
              <a:solidFill>
                <a:srgbClr val="3C3D2F"/>
              </a:solidFill>
            </a:endParaRP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6</a:t>
            </a:fld>
            <a:endParaRPr lang="en-US" sz="1400" b="1" i="1" dirty="0">
              <a:solidFill>
                <a:schemeClr val="tx1"/>
              </a:solidFill>
            </a:endParaRPr>
          </a:p>
        </p:txBody>
      </p:sp>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8"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9" name="Tekstvak 8"/>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026" name="Picture 2"/>
          <p:cNvPicPr>
            <a:picLocks noChangeAspect="1" noChangeArrowheads="1"/>
          </p:cNvPicPr>
          <p:nvPr/>
        </p:nvPicPr>
        <p:blipFill>
          <a:blip r:embed="rId6" cstate="print"/>
          <a:srcRect/>
          <a:stretch>
            <a:fillRect/>
          </a:stretch>
        </p:blipFill>
        <p:spPr bwMode="auto">
          <a:xfrm>
            <a:off x="1979712" y="2940819"/>
            <a:ext cx="4841938" cy="3672408"/>
          </a:xfrm>
          <a:prstGeom prst="rect">
            <a:avLst/>
          </a:prstGeom>
          <a:noFill/>
          <a:ln w="9525">
            <a:noFill/>
            <a:miter lim="800000"/>
            <a:headEnd/>
            <a:tailEnd/>
          </a:ln>
        </p:spPr>
      </p:pic>
    </p:spTree>
    <p:extLst>
      <p:ext uri="{BB962C8B-B14F-4D97-AF65-F5344CB8AC3E}">
        <p14:creationId xmlns:p14="http://schemas.microsoft.com/office/powerpoint/2010/main" val="183788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Geschiedenis in vogelvlucht</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30723" name="Rectangle 3"/>
          <p:cNvSpPr>
            <a:spLocks noGrp="1" noChangeArrowheads="1"/>
          </p:cNvSpPr>
          <p:nvPr>
            <p:ph type="body" idx="1"/>
          </p:nvPr>
        </p:nvSpPr>
        <p:spPr>
          <a:xfrm>
            <a:off x="467544" y="1484784"/>
            <a:ext cx="8352928" cy="4968552"/>
          </a:xfrm>
        </p:spPr>
        <p:txBody>
          <a:bodyPr>
            <a:normAutofit/>
          </a:bodyPr>
          <a:lstStyle/>
          <a:p>
            <a:pPr marL="0" indent="0">
              <a:lnSpc>
                <a:spcPct val="90000"/>
              </a:lnSpc>
              <a:buNone/>
            </a:pPr>
            <a:r>
              <a:rPr lang="nl-BE" dirty="0"/>
              <a:t>Patrick Nolan &amp; Gerhard Lenski (1999) </a:t>
            </a:r>
            <a:r>
              <a:rPr lang="nl-BE" i="1" dirty="0"/>
              <a:t>“Human Societies. </a:t>
            </a:r>
            <a:r>
              <a:rPr lang="nl-BE" i="1" dirty="0" err="1"/>
              <a:t>An</a:t>
            </a:r>
            <a:r>
              <a:rPr lang="nl-BE" i="1" dirty="0"/>
              <a:t> </a:t>
            </a:r>
            <a:r>
              <a:rPr lang="nl-BE" i="1" dirty="0" err="1"/>
              <a:t>introduction</a:t>
            </a:r>
            <a:r>
              <a:rPr lang="nl-BE" i="1" dirty="0"/>
              <a:t> to </a:t>
            </a:r>
            <a:r>
              <a:rPr lang="nl-BE" i="1" dirty="0" err="1"/>
              <a:t>macrosociology</a:t>
            </a:r>
            <a:r>
              <a:rPr lang="nl-BE" i="1" dirty="0"/>
              <a:t>”:</a:t>
            </a:r>
            <a:r>
              <a:rPr lang="nl-BE" dirty="0"/>
              <a:t> </a:t>
            </a:r>
          </a:p>
          <a:p>
            <a:pPr lvl="1">
              <a:lnSpc>
                <a:spcPct val="90000"/>
              </a:lnSpc>
            </a:pPr>
            <a:r>
              <a:rPr lang="nl-BE" dirty="0"/>
              <a:t>4 grote fasen in de ontwikkeling van menselijke samenlevingen:</a:t>
            </a:r>
          </a:p>
          <a:p>
            <a:pPr lvl="2">
              <a:lnSpc>
                <a:spcPct val="90000"/>
              </a:lnSpc>
            </a:pPr>
            <a:r>
              <a:rPr lang="nl-BE" dirty="0"/>
              <a:t>Jagers-verzamelaars;</a:t>
            </a:r>
          </a:p>
          <a:p>
            <a:pPr lvl="2">
              <a:lnSpc>
                <a:spcPct val="90000"/>
              </a:lnSpc>
            </a:pPr>
            <a:r>
              <a:rPr lang="nl-BE" dirty="0" err="1"/>
              <a:t>Horticulturele</a:t>
            </a:r>
            <a:r>
              <a:rPr lang="nl-BE" dirty="0"/>
              <a:t> samenlevingen;</a:t>
            </a:r>
          </a:p>
          <a:p>
            <a:pPr lvl="2">
              <a:lnSpc>
                <a:spcPct val="90000"/>
              </a:lnSpc>
            </a:pPr>
            <a:r>
              <a:rPr lang="nl-BE" dirty="0"/>
              <a:t>Agrarische samenlevingen;</a:t>
            </a:r>
          </a:p>
          <a:p>
            <a:pPr lvl="2">
              <a:lnSpc>
                <a:spcPct val="90000"/>
              </a:lnSpc>
            </a:pPr>
            <a:r>
              <a:rPr lang="nl-BE" dirty="0"/>
              <a:t>Industriële samenlevingen</a:t>
            </a:r>
          </a:p>
        </p:txBody>
      </p:sp>
    </p:spTree>
    <p:extLst>
      <p:ext uri="{BB962C8B-B14F-4D97-AF65-F5344CB8AC3E}">
        <p14:creationId xmlns:p14="http://schemas.microsoft.com/office/powerpoint/2010/main" val="427580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Jagers-Verzamelaars</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0" name="Afbeelding 5"/>
          <p:cNvPicPr>
            <a:picLocks noChangeAspect="1"/>
          </p:cNvPicPr>
          <p:nvPr/>
        </p:nvPicPr>
        <p:blipFill rotWithShape="1">
          <a:blip r:embed="rId3"/>
          <a:srcRect l="57881" t="18900" r="19676" b="51701"/>
          <a:stretch/>
        </p:blipFill>
        <p:spPr>
          <a:xfrm>
            <a:off x="467544" y="1988840"/>
            <a:ext cx="4104456" cy="3024336"/>
          </a:xfrm>
          <a:prstGeom prst="rect">
            <a:avLst/>
          </a:prstGeom>
        </p:spPr>
      </p:pic>
      <p:pic>
        <p:nvPicPr>
          <p:cNvPr id="11"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800" y="1491208"/>
            <a:ext cx="5080000" cy="3810000"/>
          </a:xfrm>
          <a:prstGeom prst="rect">
            <a:avLst/>
          </a:prstGeom>
        </p:spPr>
      </p:pic>
      <p:pic>
        <p:nvPicPr>
          <p:cNvPr id="12" name="Picture 2" descr="Hunter-gathers sket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772" y="854834"/>
            <a:ext cx="3924436" cy="6030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3470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voettekst 4"/>
          <p:cNvSpPr>
            <a:spLocks noGrp="1"/>
          </p:cNvSpPr>
          <p:nvPr>
            <p:ph type="ftr" sz="quarter" idx="11"/>
          </p:nvPr>
        </p:nvSpPr>
        <p:spPr>
          <a:xfrm>
            <a:off x="0" y="6613227"/>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3 – Opkomst van de industriële arbeidsorganisatie  (H4)</a:t>
            </a:r>
          </a:p>
        </p:txBody>
      </p:sp>
      <p:sp>
        <p:nvSpPr>
          <p:cNvPr id="30722" name="Rectangle 2"/>
          <p:cNvSpPr>
            <a:spLocks noGrp="1" noChangeArrowheads="1"/>
          </p:cNvSpPr>
          <p:nvPr>
            <p:ph type="title"/>
          </p:nvPr>
        </p:nvSpPr>
        <p:spPr>
          <a:xfrm>
            <a:off x="179512" y="0"/>
            <a:ext cx="8784976" cy="1052736"/>
          </a:xfrm>
        </p:spPr>
        <p:txBody>
          <a:bodyPr>
            <a:normAutofit/>
          </a:bodyPr>
          <a:lstStyle/>
          <a:p>
            <a:r>
              <a:rPr lang="nl-BE" dirty="0"/>
              <a:t>Horticulturele samenleving</a:t>
            </a:r>
            <a:endParaRPr lang="en-GB"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6" name="Picture 5"/>
          <p:cNvPicPr>
            <a:picLocks noChangeAspect="1"/>
          </p:cNvPicPr>
          <p:nvPr/>
        </p:nvPicPr>
        <p:blipFill>
          <a:blip r:embed="rId3"/>
          <a:stretch>
            <a:fillRect/>
          </a:stretch>
        </p:blipFill>
        <p:spPr>
          <a:xfrm>
            <a:off x="1331640" y="1052736"/>
            <a:ext cx="6408712" cy="5340593"/>
          </a:xfrm>
          <a:prstGeom prst="rect">
            <a:avLst/>
          </a:prstGeom>
        </p:spPr>
      </p:pic>
    </p:spTree>
    <p:extLst>
      <p:ext uri="{BB962C8B-B14F-4D97-AF65-F5344CB8AC3E}">
        <p14:creationId xmlns:p14="http://schemas.microsoft.com/office/powerpoint/2010/main" val="1739804426"/>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15367</TotalTime>
  <Words>2788</Words>
  <Application>Microsoft Macintosh PowerPoint</Application>
  <PresentationFormat>Diavoorstelling (4:3)</PresentationFormat>
  <Paragraphs>400</Paragraphs>
  <Slides>33</Slides>
  <Notes>33</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33</vt:i4>
      </vt:variant>
    </vt:vector>
  </HeadingPairs>
  <TitlesOfParts>
    <vt:vector size="37" baseType="lpstr">
      <vt:lpstr>Arial</vt:lpstr>
      <vt:lpstr>Calibri</vt:lpstr>
      <vt:lpstr>Wingdings</vt:lpstr>
      <vt:lpstr>Office-thema</vt:lpstr>
      <vt:lpstr>Arbeidssociologie  LES 3</vt:lpstr>
      <vt:lpstr>Arbeidssociologie  HOOFDSTUK  4</vt:lpstr>
      <vt:lpstr>Het moderniseringsproces </vt:lpstr>
      <vt:lpstr>Modernisering: sturende factoren</vt:lpstr>
      <vt:lpstr>De geest van het kapitalisme (4e factor)</vt:lpstr>
      <vt:lpstr>De Grote Transitie</vt:lpstr>
      <vt:lpstr>Geschiedenis in vogelvlucht</vt:lpstr>
      <vt:lpstr>Jagers-Verzamelaars</vt:lpstr>
      <vt:lpstr>Horticulturele samenleving</vt:lpstr>
      <vt:lpstr>Agrarische samenleving</vt:lpstr>
      <vt:lpstr>Schematisch overzicht</vt:lpstr>
      <vt:lpstr>Leestip: ‘Werk’ (James Suzman, 2020)</vt:lpstr>
      <vt:lpstr>Industrieel Kapitalisme</vt:lpstr>
      <vt:lpstr>Kerneigenschappen industrieel kapitalisme (slide 20 – 33)</vt:lpstr>
      <vt:lpstr>Gespecialiseerde interactiekaders (1)</vt:lpstr>
      <vt:lpstr>Gespecialiseerde interactiekaders (2)</vt:lpstr>
      <vt:lpstr>‘Vrije’ arbeidsverhoudingen (1)</vt:lpstr>
      <vt:lpstr>‘Vrije’ arbeidsverhoudingen (2)</vt:lpstr>
      <vt:lpstr>Het productiesysteem (1)</vt:lpstr>
      <vt:lpstr>Het productiesysteem (2)</vt:lpstr>
      <vt:lpstr>Het productiesysteem (3)</vt:lpstr>
      <vt:lpstr>Het productiesysteem (4)</vt:lpstr>
      <vt:lpstr>Omgang met “de tijd” (1)</vt:lpstr>
      <vt:lpstr>Omgang met “de tijd” (2)</vt:lpstr>
      <vt:lpstr>De strijd om de tijd</vt:lpstr>
      <vt:lpstr>Opleiding en rekrutering (1)</vt:lpstr>
      <vt:lpstr>Opleiding en rekrutering (2)</vt:lpstr>
      <vt:lpstr>De betekenis van arbeid</vt:lpstr>
      <vt:lpstr>Samenvattend: “Voor” en “Na” </vt:lpstr>
      <vt:lpstr>Discussie: Oorzaken voor industrialisering </vt:lpstr>
      <vt:lpstr>Oorzaken voor industrialisering (1)</vt:lpstr>
      <vt:lpstr>Oorzaken voor industrialisering (2)</vt:lpstr>
      <vt:lpstr>Oorzaken voor industrialisering (3)</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1: Overzicht</dc:title>
  <dc:creator>Christophe Vanroelen</dc:creator>
  <cp:lastModifiedBy>Christophe VANROELEN</cp:lastModifiedBy>
  <cp:revision>809</cp:revision>
  <cp:lastPrinted>2021-02-21T18:25:41Z</cp:lastPrinted>
  <dcterms:created xsi:type="dcterms:W3CDTF">2011-02-14T09:46:33Z</dcterms:created>
  <dcterms:modified xsi:type="dcterms:W3CDTF">2021-02-21T18:29:09Z</dcterms:modified>
</cp:coreProperties>
</file>